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5"/>
  </p:notesMasterIdLst>
  <p:sldIdLst>
    <p:sldId id="329" r:id="rId2"/>
    <p:sldId id="336" r:id="rId3"/>
    <p:sldId id="257" r:id="rId4"/>
    <p:sldId id="259" r:id="rId5"/>
    <p:sldId id="338" r:id="rId6"/>
    <p:sldId id="261" r:id="rId7"/>
    <p:sldId id="342" r:id="rId8"/>
    <p:sldId id="343" r:id="rId9"/>
    <p:sldId id="263" r:id="rId10"/>
    <p:sldId id="264" r:id="rId11"/>
    <p:sldId id="344" r:id="rId12"/>
    <p:sldId id="334" r:id="rId13"/>
    <p:sldId id="345" r:id="rId1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70316"/>
    <a:srgbClr val="E9E149"/>
    <a:srgbClr val="FF3300"/>
    <a:srgbClr val="33CCFF"/>
    <a:srgbClr val="0099CC"/>
    <a:srgbClr val="DE2222"/>
    <a:srgbClr val="CCCC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7" autoAdjust="0"/>
    <p:restoredTop sz="94595" autoAdjust="0"/>
  </p:normalViewPr>
  <p:slideViewPr>
    <p:cSldViewPr>
      <p:cViewPr varScale="1">
        <p:scale>
          <a:sx n="108" d="100"/>
          <a:sy n="108" d="100"/>
        </p:scale>
        <p:origin x="10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44"/>
    </p:cViewPr>
  </p:sorterViewPr>
  <p:notesViewPr>
    <p:cSldViewPr>
      <p:cViewPr varScale="1">
        <p:scale>
          <a:sx n="57" d="100"/>
          <a:sy n="57" d="100"/>
        </p:scale>
        <p:origin x="-17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ru-RU" altLang="ru-RU"/>
          </a:p>
        </p:txBody>
      </p:sp>
      <p:sp>
        <p:nvSpPr>
          <p:cNvPr id="195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ru-RU" altLang="ru-R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5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195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ru-RU" altLang="ru-RU"/>
          </a:p>
        </p:txBody>
      </p:sp>
      <p:sp>
        <p:nvSpPr>
          <p:cNvPr id="195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B6176A08-481D-4029-9F76-66178745C443}" type="slidenum">
              <a:rPr lang="ru-RU" altLang="ru-RU"/>
              <a:pPr/>
              <a:t>‹#›</a:t>
            </a:fld>
            <a:endParaRPr lang="ru-RU" altLang="ru-RU"/>
          </a:p>
        </p:txBody>
      </p:sp>
    </p:spTree>
    <p:extLst>
      <p:ext uri="{BB962C8B-B14F-4D97-AF65-F5344CB8AC3E}">
        <p14:creationId xmlns:p14="http://schemas.microsoft.com/office/powerpoint/2010/main" val="2455516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D27B327E-DB32-47D1-82E8-A0507DC5D20B}" type="slidenum">
              <a:rPr lang="ru-RU" altLang="ru-RU"/>
              <a:pPr/>
              <a:t>‹#›</a:t>
            </a:fld>
            <a:endParaRPr lang="ru-RU" altLang="ru-RU"/>
          </a:p>
        </p:txBody>
      </p:sp>
    </p:spTree>
    <p:extLst>
      <p:ext uri="{BB962C8B-B14F-4D97-AF65-F5344CB8AC3E}">
        <p14:creationId xmlns:p14="http://schemas.microsoft.com/office/powerpoint/2010/main" val="4150631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AFC67AC6-17C2-4144-9F94-B46D4F022275}" type="slidenum">
              <a:rPr lang="ru-RU" altLang="ru-RU"/>
              <a:pPr/>
              <a:t>‹#›</a:t>
            </a:fld>
            <a:endParaRPr lang="ru-RU" altLang="ru-RU"/>
          </a:p>
        </p:txBody>
      </p:sp>
    </p:spTree>
    <p:extLst>
      <p:ext uri="{BB962C8B-B14F-4D97-AF65-F5344CB8AC3E}">
        <p14:creationId xmlns:p14="http://schemas.microsoft.com/office/powerpoint/2010/main" val="338376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46CFBB35-8603-491C-8744-F34B8A176666}" type="slidenum">
              <a:rPr lang="ru-RU" altLang="ru-RU"/>
              <a:pPr/>
              <a:t>‹#›</a:t>
            </a:fld>
            <a:endParaRPr lang="ru-RU" altLang="ru-RU"/>
          </a:p>
        </p:txBody>
      </p:sp>
    </p:spTree>
    <p:extLst>
      <p:ext uri="{BB962C8B-B14F-4D97-AF65-F5344CB8AC3E}">
        <p14:creationId xmlns:p14="http://schemas.microsoft.com/office/powerpoint/2010/main" val="3008309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A8467CE2-3B8D-4E5A-A034-0205CE845E05}" type="slidenum">
              <a:rPr lang="ru-RU" altLang="ru-RU"/>
              <a:pPr/>
              <a:t>‹#›</a:t>
            </a:fld>
            <a:endParaRPr lang="ru-RU" altLang="ru-RU"/>
          </a:p>
        </p:txBody>
      </p:sp>
    </p:spTree>
    <p:extLst>
      <p:ext uri="{BB962C8B-B14F-4D97-AF65-F5344CB8AC3E}">
        <p14:creationId xmlns:p14="http://schemas.microsoft.com/office/powerpoint/2010/main" val="3179613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fld id="{2F6EC285-4798-4008-B6E3-80852F38645C}" type="slidenum">
              <a:rPr lang="ru-RU" altLang="ru-RU"/>
              <a:pPr/>
              <a:t>‹#›</a:t>
            </a:fld>
            <a:endParaRPr lang="ru-RU" altLang="ru-RU"/>
          </a:p>
        </p:txBody>
      </p:sp>
    </p:spTree>
    <p:extLst>
      <p:ext uri="{BB962C8B-B14F-4D97-AF65-F5344CB8AC3E}">
        <p14:creationId xmlns:p14="http://schemas.microsoft.com/office/powerpoint/2010/main" val="3029248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A8857357-63D8-4140-AE42-34F5CEC54467}" type="slidenum">
              <a:rPr lang="ru-RU" altLang="ru-RU"/>
              <a:pPr/>
              <a:t>‹#›</a:t>
            </a:fld>
            <a:endParaRPr lang="ru-RU" altLang="ru-RU"/>
          </a:p>
        </p:txBody>
      </p:sp>
    </p:spTree>
    <p:extLst>
      <p:ext uri="{BB962C8B-B14F-4D97-AF65-F5344CB8AC3E}">
        <p14:creationId xmlns:p14="http://schemas.microsoft.com/office/powerpoint/2010/main" val="3085434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есто для изображения из Интернета 3"/>
          <p:cNvSpPr>
            <a:spLocks noGrp="1"/>
          </p:cNvSpPr>
          <p:nvPr>
            <p:ph type="clipArt" sz="half" idx="2"/>
          </p:nvPr>
        </p:nvSpPr>
        <p:spPr>
          <a:xfrm>
            <a:off x="4648200" y="1600200"/>
            <a:ext cx="40386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F89C0904-1270-42F3-B107-D6BB36651909}" type="slidenum">
              <a:rPr lang="ru-RU" altLang="ru-RU"/>
              <a:pPr/>
              <a:t>‹#›</a:t>
            </a:fld>
            <a:endParaRPr lang="ru-RU" altLang="ru-RU"/>
          </a:p>
        </p:txBody>
      </p:sp>
    </p:spTree>
    <p:extLst>
      <p:ext uri="{BB962C8B-B14F-4D97-AF65-F5344CB8AC3E}">
        <p14:creationId xmlns:p14="http://schemas.microsoft.com/office/powerpoint/2010/main" val="329998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A77D82C2-ACC5-41AE-88FA-5F57579AEAF9}" type="slidenum">
              <a:rPr lang="ru-RU" altLang="ru-RU"/>
              <a:pPr/>
              <a:t>‹#›</a:t>
            </a:fld>
            <a:endParaRPr lang="ru-RU" altLang="ru-RU"/>
          </a:p>
        </p:txBody>
      </p:sp>
    </p:spTree>
    <p:extLst>
      <p:ext uri="{BB962C8B-B14F-4D97-AF65-F5344CB8AC3E}">
        <p14:creationId xmlns:p14="http://schemas.microsoft.com/office/powerpoint/2010/main" val="114207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7E4C5E52-ECBE-4803-B698-E672FFE01359}" type="slidenum">
              <a:rPr lang="ru-RU" altLang="ru-RU"/>
              <a:pPr/>
              <a:t>‹#›</a:t>
            </a:fld>
            <a:endParaRPr lang="ru-RU" altLang="ru-RU"/>
          </a:p>
        </p:txBody>
      </p:sp>
    </p:spTree>
    <p:extLst>
      <p:ext uri="{BB962C8B-B14F-4D97-AF65-F5344CB8AC3E}">
        <p14:creationId xmlns:p14="http://schemas.microsoft.com/office/powerpoint/2010/main" val="349540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CC951E23-7127-4E18-9185-3C097DD5EE29}" type="slidenum">
              <a:rPr lang="ru-RU" altLang="ru-RU"/>
              <a:pPr/>
              <a:t>‹#›</a:t>
            </a:fld>
            <a:endParaRPr lang="ru-RU" altLang="ru-RU"/>
          </a:p>
        </p:txBody>
      </p:sp>
    </p:spTree>
    <p:extLst>
      <p:ext uri="{BB962C8B-B14F-4D97-AF65-F5344CB8AC3E}">
        <p14:creationId xmlns:p14="http://schemas.microsoft.com/office/powerpoint/2010/main" val="265891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fld id="{1574AF38-A253-488C-9C0F-54F9B4551A36}" type="slidenum">
              <a:rPr lang="ru-RU" altLang="ru-RU"/>
              <a:pPr/>
              <a:t>‹#›</a:t>
            </a:fld>
            <a:endParaRPr lang="ru-RU" altLang="ru-RU"/>
          </a:p>
        </p:txBody>
      </p:sp>
    </p:spTree>
    <p:extLst>
      <p:ext uri="{BB962C8B-B14F-4D97-AF65-F5344CB8AC3E}">
        <p14:creationId xmlns:p14="http://schemas.microsoft.com/office/powerpoint/2010/main" val="353319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fld id="{3A03B2D0-E051-43E5-923C-226D4646CF3B}" type="slidenum">
              <a:rPr lang="ru-RU" altLang="ru-RU"/>
              <a:pPr/>
              <a:t>‹#›</a:t>
            </a:fld>
            <a:endParaRPr lang="ru-RU" altLang="ru-RU"/>
          </a:p>
        </p:txBody>
      </p:sp>
    </p:spTree>
    <p:extLst>
      <p:ext uri="{BB962C8B-B14F-4D97-AF65-F5344CB8AC3E}">
        <p14:creationId xmlns:p14="http://schemas.microsoft.com/office/powerpoint/2010/main" val="427836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fld id="{5015D5D0-3E02-4AB8-B4A3-EE3A0287C58B}" type="slidenum">
              <a:rPr lang="ru-RU" altLang="ru-RU"/>
              <a:pPr/>
              <a:t>‹#›</a:t>
            </a:fld>
            <a:endParaRPr lang="ru-RU" altLang="ru-RU"/>
          </a:p>
        </p:txBody>
      </p:sp>
    </p:spTree>
    <p:extLst>
      <p:ext uri="{BB962C8B-B14F-4D97-AF65-F5344CB8AC3E}">
        <p14:creationId xmlns:p14="http://schemas.microsoft.com/office/powerpoint/2010/main" val="20794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51333DD8-527C-4DF2-AD93-7887692F3F06}" type="slidenum">
              <a:rPr lang="ru-RU" altLang="ru-RU"/>
              <a:pPr/>
              <a:t>‹#›</a:t>
            </a:fld>
            <a:endParaRPr lang="ru-RU" altLang="ru-RU"/>
          </a:p>
        </p:txBody>
      </p:sp>
    </p:spTree>
    <p:extLst>
      <p:ext uri="{BB962C8B-B14F-4D97-AF65-F5344CB8AC3E}">
        <p14:creationId xmlns:p14="http://schemas.microsoft.com/office/powerpoint/2010/main" val="245893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0877CD43-84A4-4483-95B2-42C43B53304D}" type="slidenum">
              <a:rPr lang="ru-RU" altLang="ru-RU"/>
              <a:pPr/>
              <a:t>‹#›</a:t>
            </a:fld>
            <a:endParaRPr lang="ru-RU" altLang="ru-RU"/>
          </a:p>
        </p:txBody>
      </p:sp>
    </p:spTree>
    <p:extLst>
      <p:ext uri="{BB962C8B-B14F-4D97-AF65-F5344CB8AC3E}">
        <p14:creationId xmlns:p14="http://schemas.microsoft.com/office/powerpoint/2010/main" val="128431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3300"/>
            </a:gs>
            <a:gs pos="100000">
              <a:srgbClr val="FF6600"/>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ru-RU" altLang="ru-RU"/>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ru-RU" altLang="ru-RU"/>
          </a:p>
        </p:txBody>
      </p:sp>
      <p:sp>
        <p:nvSpPr>
          <p:cNvPr id="266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fld id="{48754BFC-67FE-4271-B0CE-7349102848C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2.jpeg"/><Relationship Id="rId5" Type="http://schemas.openxmlformats.org/officeDocument/2006/relationships/hyperlink" Target="https://ru.wikipedia.org/wiki/%D0%9E%D1%80%D0%B4%D0%B5%D0%BD_%D0%A1%D0%BB%D0%B0%D0%B2%D1%8B" TargetMode="External"/><Relationship Id="rId4" Type="http://schemas.openxmlformats.org/officeDocument/2006/relationships/hyperlink" Target="https://ru.wikipedia.org/wiki/%D0%92%D0%B5%D1%80%D1%85%D0%BE%D0%B2%D0%BD%D1%8B%D0%B9_%D1%81%D0%BE%D0%B2%D0%B5%D1%82_%D0%A1%D0%A1%D0%A1%D0%A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93195" name="Group 11"/>
          <p:cNvGrpSpPr>
            <a:grpSpLocks/>
          </p:cNvGrpSpPr>
          <p:nvPr/>
        </p:nvGrpSpPr>
        <p:grpSpPr bwMode="auto">
          <a:xfrm>
            <a:off x="539750" y="4868863"/>
            <a:ext cx="8088313" cy="1689100"/>
            <a:chOff x="340" y="2659"/>
            <a:chExt cx="5094" cy="1064"/>
          </a:xfrm>
        </p:grpSpPr>
        <p:pic>
          <p:nvPicPr>
            <p:cNvPr id="3076" name="Picture 9" descr="1941"/>
            <p:cNvPicPr>
              <a:picLocks noChangeAspect="1" noChangeArrowheads="1"/>
            </p:cNvPicPr>
            <p:nvPr/>
          </p:nvPicPr>
          <p:blipFill>
            <a:blip r:embed="rId3" cstate="print">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340" y="2659"/>
              <a:ext cx="216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0" descr="1945"/>
            <p:cNvPicPr>
              <a:picLocks noChangeAspect="1" noChangeArrowheads="1"/>
            </p:cNvPicPr>
            <p:nvPr/>
          </p:nvPicPr>
          <p:blipFill>
            <a:blip r:embed="rId4" cstate="print">
              <a:clrChange>
                <a:clrFrom>
                  <a:srgbClr val="C82327"/>
                </a:clrFrom>
                <a:clrTo>
                  <a:srgbClr val="C82327">
                    <a:alpha val="0"/>
                  </a:srgbClr>
                </a:clrTo>
              </a:clrChange>
              <a:extLst>
                <a:ext uri="{28A0092B-C50C-407E-A947-70E740481C1C}">
                  <a14:useLocalDpi xmlns:a14="http://schemas.microsoft.com/office/drawing/2010/main" val="0"/>
                </a:ext>
              </a:extLst>
            </a:blip>
            <a:srcRect/>
            <a:stretch>
              <a:fillRect/>
            </a:stretch>
          </p:blipFill>
          <p:spPr bwMode="auto">
            <a:xfrm>
              <a:off x="2925" y="2659"/>
              <a:ext cx="2509"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Прямоугольник 1"/>
          <p:cNvSpPr>
            <a:spLocks noChangeArrowheads="1"/>
          </p:cNvSpPr>
          <p:nvPr/>
        </p:nvSpPr>
        <p:spPr bwMode="auto">
          <a:xfrm>
            <a:off x="971550" y="620713"/>
            <a:ext cx="741687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endParaRPr lang="ru-RU" altLang="ru-RU" sz="3600" dirty="0" smtClean="0">
              <a:solidFill>
                <a:schemeClr val="accent1"/>
              </a:solidFill>
              <a:latin typeface="Arial" pitchFamily="34" charset="0"/>
            </a:endParaRPr>
          </a:p>
          <a:p>
            <a:pPr algn="ctr" eaLnBrk="1" hangingPunct="1"/>
            <a:endParaRPr lang="ru-RU" altLang="ru-RU" sz="3600" dirty="0">
              <a:solidFill>
                <a:schemeClr val="accent1"/>
              </a:solidFill>
              <a:latin typeface="Arial" pitchFamily="34" charset="0"/>
            </a:endParaRPr>
          </a:p>
          <a:p>
            <a:pPr algn="ctr" eaLnBrk="1" hangingPunct="1"/>
            <a:r>
              <a:rPr lang="ru-RU" altLang="ru-RU" sz="6000" dirty="0" smtClean="0">
                <a:solidFill>
                  <a:schemeClr val="accent1"/>
                </a:solidFill>
                <a:latin typeface="Arial" pitchFamily="34" charset="0"/>
                <a:cs typeface="Aharoni" panose="02010803020104030203" pitchFamily="2" charset="-79"/>
              </a:rPr>
              <a:t>Сибирская закалка</a:t>
            </a:r>
            <a:endParaRPr lang="ru-RU" altLang="ru-RU" sz="6000" dirty="0">
              <a:solidFill>
                <a:schemeClr val="accent1"/>
              </a:solidFill>
              <a:cs typeface="Aharoni" panose="02010803020104030203" pitchFamily="2" charset="-79"/>
            </a:endParaRPr>
          </a:p>
        </p:txBody>
      </p:sp>
    </p:spTree>
  </p:cSld>
  <p:clrMapOvr>
    <a:masterClrMapping/>
  </p:clrMapOvr>
  <p:transition advTm="909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3195"/>
                                        </p:tgtEl>
                                        <p:attrNameLst>
                                          <p:attrName>style.visibility</p:attrName>
                                        </p:attrNameLst>
                                      </p:cBhvr>
                                      <p:to>
                                        <p:strVal val="visible"/>
                                      </p:to>
                                    </p:set>
                                    <p:anim calcmode="lin" valueType="num">
                                      <p:cBhvr>
                                        <p:cTn id="7" dur="3000" fill="hold"/>
                                        <p:tgtEl>
                                          <p:spTgt spid="93195"/>
                                        </p:tgtEl>
                                        <p:attrNameLst>
                                          <p:attrName>ppt_w</p:attrName>
                                        </p:attrNameLst>
                                      </p:cBhvr>
                                      <p:tavLst>
                                        <p:tav tm="0">
                                          <p:val>
                                            <p:fltVal val="0"/>
                                          </p:val>
                                        </p:tav>
                                        <p:tav tm="100000">
                                          <p:val>
                                            <p:strVal val="#ppt_w"/>
                                          </p:val>
                                        </p:tav>
                                      </p:tavLst>
                                    </p:anim>
                                    <p:anim calcmode="lin" valueType="num">
                                      <p:cBhvr>
                                        <p:cTn id="8" dur="3000" fill="hold"/>
                                        <p:tgtEl>
                                          <p:spTgt spid="931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331913" y="188913"/>
            <a:ext cx="6102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endParaRPr lang="ru-RU" altLang="ru-RU" sz="1600">
              <a:solidFill>
                <a:srgbClr val="FFFFFF"/>
              </a:solidFill>
              <a:effectLst>
                <a:outerShdw blurRad="38100" dist="38100" dir="2700000" algn="tl">
                  <a:srgbClr val="000000"/>
                </a:outerShdw>
              </a:effectLst>
              <a:latin typeface="Times New Roman Cyr" panose="02020603050405020304" pitchFamily="18" charset="0"/>
            </a:endParaRPr>
          </a:p>
        </p:txBody>
      </p:sp>
      <p:grpSp>
        <p:nvGrpSpPr>
          <p:cNvPr id="12291" name="Group 11"/>
          <p:cNvGrpSpPr>
            <a:grpSpLocks/>
          </p:cNvGrpSpPr>
          <p:nvPr/>
        </p:nvGrpSpPr>
        <p:grpSpPr bwMode="auto">
          <a:xfrm>
            <a:off x="0" y="0"/>
            <a:ext cx="969963" cy="6858000"/>
            <a:chOff x="0" y="0"/>
            <a:chExt cx="611" cy="4320"/>
          </a:xfrm>
        </p:grpSpPr>
        <p:grpSp>
          <p:nvGrpSpPr>
            <p:cNvPr id="12296" name="Group 12"/>
            <p:cNvGrpSpPr>
              <a:grpSpLocks/>
            </p:cNvGrpSpPr>
            <p:nvPr/>
          </p:nvGrpSpPr>
          <p:grpSpPr bwMode="auto">
            <a:xfrm>
              <a:off x="113" y="0"/>
              <a:ext cx="456" cy="4320"/>
              <a:chOff x="5148" y="0"/>
              <a:chExt cx="456" cy="4320"/>
            </a:xfrm>
          </p:grpSpPr>
          <p:sp>
            <p:nvSpPr>
              <p:cNvPr id="12300" name="Rectangle 13"/>
              <p:cNvSpPr>
                <a:spLocks noChangeArrowheads="1"/>
              </p:cNvSpPr>
              <p:nvPr/>
            </p:nvSpPr>
            <p:spPr bwMode="auto">
              <a:xfrm>
                <a:off x="5148" y="0"/>
                <a:ext cx="454" cy="432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12301" name="Rectangle 14"/>
              <p:cNvSpPr>
                <a:spLocks noChangeArrowheads="1"/>
              </p:cNvSpPr>
              <p:nvPr/>
            </p:nvSpPr>
            <p:spPr bwMode="auto">
              <a:xfrm>
                <a:off x="5148"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12302" name="Rectangle 15"/>
              <p:cNvSpPr>
                <a:spLocks noChangeArrowheads="1"/>
              </p:cNvSpPr>
              <p:nvPr/>
            </p:nvSpPr>
            <p:spPr bwMode="auto">
              <a:xfrm>
                <a:off x="5420"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12303" name="Rectangle 16"/>
              <p:cNvSpPr>
                <a:spLocks noChangeArrowheads="1"/>
              </p:cNvSpPr>
              <p:nvPr/>
            </p:nvSpPr>
            <p:spPr bwMode="auto">
              <a:xfrm>
                <a:off x="5239"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12304" name="Rectangle 17"/>
              <p:cNvSpPr>
                <a:spLocks noChangeArrowheads="1"/>
              </p:cNvSpPr>
              <p:nvPr/>
            </p:nvSpPr>
            <p:spPr bwMode="auto">
              <a:xfrm>
                <a:off x="5602"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grpSp>
        <p:pic>
          <p:nvPicPr>
            <p:cNvPr id="12297" name="Picture 18" descr="Веточка"/>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9" descr="Веточка"/>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616"/>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20" descr="Веточка"/>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49"/>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3" name="Прямоугольник 1"/>
          <p:cNvSpPr>
            <a:spLocks noChangeArrowheads="1"/>
          </p:cNvSpPr>
          <p:nvPr/>
        </p:nvSpPr>
        <p:spPr bwMode="auto">
          <a:xfrm>
            <a:off x="3977242" y="525463"/>
            <a:ext cx="4627206"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dirty="0"/>
              <a:t> </a:t>
            </a:r>
            <a:r>
              <a:rPr lang="ru-RU" dirty="0"/>
              <a:t>14 августа 1944 года у населенных пунктов Бялки, </a:t>
            </a:r>
            <a:r>
              <a:rPr lang="ru-RU" dirty="0" err="1"/>
              <a:t>Гуры</a:t>
            </a:r>
            <a:r>
              <a:rPr lang="ru-RU" dirty="0"/>
              <a:t> (</a:t>
            </a:r>
            <a:r>
              <a:rPr lang="ru-RU" i="1" dirty="0"/>
              <a:t>Польша</a:t>
            </a:r>
            <a:r>
              <a:rPr lang="ru-RU" dirty="0"/>
              <a:t>) помощник командира взвода пешей разведки гвардии старший сержант  Первухин, ведя визуальное наблюдение, установил расположение вражеских огневых точек, минометных батарей, которые были накрыты огнем нашей артиллерии. Следуя впереди боевых порядков, Первухин захватил в плен мотоциклиста.</a:t>
            </a:r>
          </a:p>
          <a:p>
            <a:r>
              <a:rPr lang="ru-RU" dirty="0"/>
              <a:t>26 августа у населенного пункта </a:t>
            </a:r>
            <a:r>
              <a:rPr lang="ru-RU" dirty="0" err="1"/>
              <a:t>Ковалиха</a:t>
            </a:r>
            <a:r>
              <a:rPr lang="ru-RU" dirty="0"/>
              <a:t> ночью снял сторожевой пост противника</a:t>
            </a:r>
            <a:r>
              <a:rPr lang="ru-RU" dirty="0" smtClean="0"/>
              <a:t>.</a:t>
            </a:r>
          </a:p>
          <a:p>
            <a:r>
              <a:rPr lang="ru-RU" dirty="0"/>
              <a:t>Указом Президиума </a:t>
            </a:r>
            <a:r>
              <a:rPr lang="ru-RU" b="1" u="sng" dirty="0">
                <a:solidFill>
                  <a:srgbClr val="170316"/>
                </a:solidFill>
                <a:hlinkClick r:id="rId4" tooltip="Верховный совет СССР"/>
              </a:rPr>
              <a:t>Верховного Совета </a:t>
            </a:r>
            <a:r>
              <a:rPr lang="ru-RU" b="1" u="sng" dirty="0" err="1">
                <a:hlinkClick r:id="rId4" tooltip="Верховный совет СССР"/>
              </a:rPr>
              <a:t>СССР</a:t>
            </a:r>
            <a:r>
              <a:rPr lang="ru-RU" dirty="0" err="1" smtClean="0"/>
              <a:t>от</a:t>
            </a:r>
            <a:r>
              <a:rPr lang="ru-RU" dirty="0" smtClean="0"/>
              <a:t> </a:t>
            </a:r>
            <a:r>
              <a:rPr lang="ru-RU" dirty="0"/>
              <a:t>24 марта 1945 года за исключительное мужество, отвагу и бесстрашие, проявленные в боях с вражескими захватчиками, гвардии старший сержант Первухин Николай Иванович награждён </a:t>
            </a:r>
            <a:r>
              <a:rPr lang="ru-RU" b="1" u="sng" dirty="0">
                <a:solidFill>
                  <a:srgbClr val="170316"/>
                </a:solidFill>
                <a:hlinkClick r:id="rId5" tooltip="Орден Славы"/>
              </a:rPr>
              <a:t>орденом Славы</a:t>
            </a:r>
            <a:r>
              <a:rPr lang="ru-RU" dirty="0"/>
              <a:t> 1-й степени. Стал полным кавалером ордена Славы.</a:t>
            </a:r>
          </a:p>
          <a:p>
            <a:endParaRPr lang="ru-RU" dirty="0"/>
          </a:p>
          <a:p>
            <a:pPr algn="ctr" eaLnBrk="1" hangingPunct="1"/>
            <a:endParaRPr lang="ru-RU" altLang="ru-RU" dirty="0"/>
          </a:p>
        </p:txBody>
      </p:sp>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1454" y="1639308"/>
            <a:ext cx="2664296" cy="3552395"/>
          </a:xfrm>
          <a:prstGeom prst="rect">
            <a:avLst/>
          </a:prstGeom>
        </p:spPr>
      </p:pic>
    </p:spTree>
    <p:custDataLst>
      <p:tags r:id="rId1"/>
    </p:custDataLst>
  </p:cSld>
  <p:clrMapOvr>
    <a:masterClrMapping/>
  </p:clrMapOvr>
  <p:transition advTm="1967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Умер Николай Иванович </a:t>
            </a:r>
            <a:r>
              <a:rPr lang="ru-RU" sz="2400" dirty="0"/>
              <a:t>18 октября 1982 г. (60 лет)</a:t>
            </a:r>
            <a:r>
              <a:rPr lang="ru-RU" sz="2400" dirty="0" smtClean="0"/>
              <a:t> </a:t>
            </a:r>
            <a:endParaRPr lang="ru-RU" sz="2400"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27784" y="1628800"/>
            <a:ext cx="3072341" cy="4608512"/>
          </a:xfrm>
        </p:spPr>
      </p:pic>
    </p:spTree>
    <p:extLst>
      <p:ext uri="{BB962C8B-B14F-4D97-AF65-F5344CB8AC3E}">
        <p14:creationId xmlns:p14="http://schemas.microsoft.com/office/powerpoint/2010/main" val="3471394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314" name="Group 4"/>
          <p:cNvGrpSpPr>
            <a:grpSpLocks/>
          </p:cNvGrpSpPr>
          <p:nvPr/>
        </p:nvGrpSpPr>
        <p:grpSpPr bwMode="auto">
          <a:xfrm>
            <a:off x="0" y="0"/>
            <a:ext cx="969963" cy="6858000"/>
            <a:chOff x="0" y="0"/>
            <a:chExt cx="611" cy="4320"/>
          </a:xfrm>
        </p:grpSpPr>
        <p:grpSp>
          <p:nvGrpSpPr>
            <p:cNvPr id="13316" name="Group 5"/>
            <p:cNvGrpSpPr>
              <a:grpSpLocks/>
            </p:cNvGrpSpPr>
            <p:nvPr/>
          </p:nvGrpSpPr>
          <p:grpSpPr bwMode="auto">
            <a:xfrm>
              <a:off x="113" y="0"/>
              <a:ext cx="456" cy="4320"/>
              <a:chOff x="5148" y="0"/>
              <a:chExt cx="456" cy="4320"/>
            </a:xfrm>
          </p:grpSpPr>
          <p:sp>
            <p:nvSpPr>
              <p:cNvPr id="13320" name="Rectangle 6"/>
              <p:cNvSpPr>
                <a:spLocks noChangeArrowheads="1"/>
              </p:cNvSpPr>
              <p:nvPr/>
            </p:nvSpPr>
            <p:spPr bwMode="auto">
              <a:xfrm>
                <a:off x="5148" y="0"/>
                <a:ext cx="454" cy="432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13321" name="Rectangle 7"/>
              <p:cNvSpPr>
                <a:spLocks noChangeArrowheads="1"/>
              </p:cNvSpPr>
              <p:nvPr/>
            </p:nvSpPr>
            <p:spPr bwMode="auto">
              <a:xfrm>
                <a:off x="5148"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13322" name="Rectangle 8"/>
              <p:cNvSpPr>
                <a:spLocks noChangeArrowheads="1"/>
              </p:cNvSpPr>
              <p:nvPr/>
            </p:nvSpPr>
            <p:spPr bwMode="auto">
              <a:xfrm>
                <a:off x="5420"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13323" name="Rectangle 9"/>
              <p:cNvSpPr>
                <a:spLocks noChangeArrowheads="1"/>
              </p:cNvSpPr>
              <p:nvPr/>
            </p:nvSpPr>
            <p:spPr bwMode="auto">
              <a:xfrm>
                <a:off x="5239"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13324" name="Rectangle 10"/>
              <p:cNvSpPr>
                <a:spLocks noChangeArrowheads="1"/>
              </p:cNvSpPr>
              <p:nvPr/>
            </p:nvSpPr>
            <p:spPr bwMode="auto">
              <a:xfrm>
                <a:off x="5602"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grpSp>
        <p:pic>
          <p:nvPicPr>
            <p:cNvPr id="13317" name="Picture 11" descr="Веточка"/>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2" descr="Веточка"/>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616"/>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3" descr="Веточка"/>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49"/>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43" name="WordArt 15"/>
          <p:cNvSpPr>
            <a:spLocks noChangeArrowheads="1" noChangeShapeType="1" noTextEdit="1"/>
          </p:cNvSpPr>
          <p:nvPr/>
        </p:nvSpPr>
        <p:spPr bwMode="auto">
          <a:xfrm>
            <a:off x="4283968" y="1412776"/>
            <a:ext cx="4231382" cy="41180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4000" b="1" kern="10" dirty="0">
                <a:solidFill>
                  <a:srgbClr val="FFFF00"/>
                </a:solidFill>
                <a:effectLst>
                  <a:outerShdw dist="35921" dir="2700000" algn="ctr" rotWithShape="0">
                    <a:schemeClr val="tx1">
                      <a:alpha val="50000"/>
                    </a:schemeClr>
                  </a:outerShdw>
                </a:effectLst>
                <a:latin typeface="Academy"/>
              </a:rPr>
              <a:t>Дорогие ветераны!</a:t>
            </a:r>
          </a:p>
          <a:p>
            <a:pPr algn="ctr"/>
            <a:r>
              <a:rPr lang="ru-RU" sz="4000" b="1" kern="10" dirty="0">
                <a:solidFill>
                  <a:srgbClr val="FFFF00"/>
                </a:solidFill>
                <a:effectLst>
                  <a:outerShdw dist="35921" dir="2700000" algn="ctr" rotWithShape="0">
                    <a:schemeClr val="tx1">
                      <a:alpha val="50000"/>
                    </a:schemeClr>
                  </a:outerShdw>
                </a:effectLst>
                <a:latin typeface="Academy"/>
              </a:rPr>
              <a:t>Ваши имена </a:t>
            </a:r>
            <a:r>
              <a:rPr lang="ru-RU" sz="4000" b="1" kern="10" dirty="0" err="1">
                <a:solidFill>
                  <a:srgbClr val="FFFF00"/>
                </a:solidFill>
                <a:effectLst>
                  <a:outerShdw dist="35921" dir="2700000" algn="ctr" rotWithShape="0">
                    <a:schemeClr val="tx1">
                      <a:alpha val="50000"/>
                    </a:schemeClr>
                  </a:outerShdw>
                </a:effectLst>
                <a:latin typeface="Academy"/>
              </a:rPr>
              <a:t>остануться</a:t>
            </a:r>
            <a:r>
              <a:rPr lang="ru-RU" sz="4000" b="1" kern="10" dirty="0">
                <a:solidFill>
                  <a:srgbClr val="FFFF00"/>
                </a:solidFill>
                <a:effectLst>
                  <a:outerShdw dist="35921" dir="2700000" algn="ctr" rotWithShape="0">
                    <a:schemeClr val="tx1">
                      <a:alpha val="50000"/>
                    </a:schemeClr>
                  </a:outerShdw>
                </a:effectLst>
                <a:latin typeface="Academy"/>
              </a:rPr>
              <a:t> в памяти</a:t>
            </a:r>
          </a:p>
          <a:p>
            <a:pPr algn="ctr"/>
            <a:r>
              <a:rPr lang="ru-RU" sz="4000" b="1" kern="10" dirty="0">
                <a:solidFill>
                  <a:srgbClr val="FFFF00"/>
                </a:solidFill>
                <a:effectLst>
                  <a:outerShdw dist="35921" dir="2700000" algn="ctr" rotWithShape="0">
                    <a:schemeClr val="tx1">
                      <a:alpha val="50000"/>
                    </a:schemeClr>
                  </a:outerShdw>
                </a:effectLst>
                <a:latin typeface="Academy"/>
              </a:rPr>
              <a:t>потомков навечно, и Все те, кто</a:t>
            </a:r>
          </a:p>
          <a:p>
            <a:pPr algn="ctr"/>
            <a:r>
              <a:rPr lang="ru-RU" sz="4000" b="1" kern="10" dirty="0">
                <a:solidFill>
                  <a:srgbClr val="FFFF00"/>
                </a:solidFill>
                <a:effectLst>
                  <a:outerShdw dist="35921" dir="2700000" algn="ctr" rotWithShape="0">
                    <a:schemeClr val="tx1">
                      <a:alpha val="50000"/>
                    </a:schemeClr>
                  </a:outerShdw>
                </a:effectLst>
                <a:latin typeface="Academy"/>
              </a:rPr>
              <a:t>не жалел ни сил, ни здоровья будут</a:t>
            </a:r>
          </a:p>
          <a:p>
            <a:pPr algn="ctr"/>
            <a:r>
              <a:rPr lang="ru-RU" sz="4000" b="1" kern="10" dirty="0">
                <a:solidFill>
                  <a:srgbClr val="FFFF00"/>
                </a:solidFill>
                <a:effectLst>
                  <a:outerShdw dist="35921" dir="2700000" algn="ctr" rotWithShape="0">
                    <a:schemeClr val="tx1">
                      <a:alpha val="50000"/>
                    </a:schemeClr>
                  </a:outerShdw>
                </a:effectLst>
                <a:latin typeface="Academy"/>
              </a:rPr>
              <a:t>для нас примером подражания,</a:t>
            </a:r>
          </a:p>
          <a:p>
            <a:pPr algn="ctr"/>
            <a:r>
              <a:rPr lang="ru-RU" sz="4000" b="1" kern="10" dirty="0">
                <a:solidFill>
                  <a:srgbClr val="FFFF00"/>
                </a:solidFill>
                <a:effectLst>
                  <a:outerShdw dist="35921" dir="2700000" algn="ctr" rotWithShape="0">
                    <a:schemeClr val="tx1">
                      <a:alpha val="50000"/>
                    </a:schemeClr>
                  </a:outerShdw>
                </a:effectLst>
                <a:latin typeface="Academy"/>
              </a:rPr>
              <a:t>любви и уважения к своей</a:t>
            </a:r>
          </a:p>
          <a:p>
            <a:pPr algn="ctr"/>
            <a:r>
              <a:rPr lang="ru-RU" sz="4000" b="1" kern="10" dirty="0">
                <a:solidFill>
                  <a:srgbClr val="FFFF00"/>
                </a:solidFill>
                <a:effectLst>
                  <a:outerShdw dist="35921" dir="2700000" algn="ctr" rotWithShape="0">
                    <a:schemeClr val="tx1">
                      <a:alpha val="50000"/>
                    </a:schemeClr>
                  </a:outerShdw>
                </a:effectLst>
                <a:latin typeface="Academy"/>
              </a:rPr>
              <a:t>Родине-Отчизне-России</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268" y="1655578"/>
            <a:ext cx="2976069" cy="4653136"/>
          </a:xfrm>
          <a:prstGeom prst="rect">
            <a:avLst/>
          </a:prstGeom>
        </p:spPr>
      </p:pic>
      <p:sp>
        <p:nvSpPr>
          <p:cNvPr id="3" name="Прямоугольник 2"/>
          <p:cNvSpPr/>
          <p:nvPr/>
        </p:nvSpPr>
        <p:spPr>
          <a:xfrm>
            <a:off x="1547664" y="476672"/>
            <a:ext cx="6552728" cy="1077218"/>
          </a:xfrm>
          <a:prstGeom prst="rect">
            <a:avLst/>
          </a:prstGeom>
        </p:spPr>
        <p:txBody>
          <a:bodyPr wrap="square">
            <a:spAutoFit/>
          </a:bodyPr>
          <a:lstStyle/>
          <a:p>
            <a:r>
              <a:rPr lang="ru-RU" sz="3200" dirty="0"/>
              <a:t>Правнук Николая Ивановича - </a:t>
            </a:r>
            <a:r>
              <a:rPr lang="ru-RU" sz="3200" dirty="0" err="1"/>
              <a:t>Николаша</a:t>
            </a:r>
            <a:endParaRPr lang="ru-RU" sz="3200" dirty="0"/>
          </a:p>
        </p:txBody>
      </p:sp>
    </p:spTree>
  </p:cSld>
  <p:clrMapOvr>
    <a:masterClrMapping/>
  </p:clrMapOvr>
  <p:transition advTm="979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99343"/>
                                        </p:tgtEl>
                                        <p:attrNameLst>
                                          <p:attrName>style.visibility</p:attrName>
                                        </p:attrNameLst>
                                      </p:cBhvr>
                                      <p:to>
                                        <p:strVal val="visible"/>
                                      </p:to>
                                    </p:set>
                                    <p:anim calcmode="lin" valueType="num">
                                      <p:cBhvr additive="base">
                                        <p:cTn id="7" dur="5000" fill="hold"/>
                                        <p:tgtEl>
                                          <p:spTgt spid="99343"/>
                                        </p:tgtEl>
                                        <p:attrNameLst>
                                          <p:attrName>ppt_x</p:attrName>
                                        </p:attrNameLst>
                                      </p:cBhvr>
                                      <p:tavLst>
                                        <p:tav tm="0">
                                          <p:val>
                                            <p:strVal val="#ppt_x"/>
                                          </p:val>
                                        </p:tav>
                                        <p:tav tm="100000">
                                          <p:val>
                                            <p:strVal val="#ppt_x"/>
                                          </p:val>
                                        </p:tav>
                                      </p:tavLst>
                                    </p:anim>
                                    <p:anim calcmode="lin" valueType="num">
                                      <p:cBhvr additive="base">
                                        <p:cTn id="8" dur="5000" fill="hold"/>
                                        <p:tgtEl>
                                          <p:spTgt spid="99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1154509"/>
          </a:xfrm>
        </p:spPr>
        <p:txBody>
          <a:bodyPr/>
          <a:lstStyle/>
          <a:p>
            <a:r>
              <a:rPr lang="ru-RU" sz="3200" dirty="0" smtClean="0"/>
              <a:t>Материал собрали и приготовили:</a:t>
            </a:r>
            <a:br>
              <a:rPr lang="ru-RU" sz="3200" dirty="0" smtClean="0"/>
            </a:br>
            <a:endParaRPr lang="ru-RU" sz="3200" dirty="0"/>
          </a:p>
        </p:txBody>
      </p:sp>
      <p:sp>
        <p:nvSpPr>
          <p:cNvPr id="3" name="Подзаголовок 2"/>
          <p:cNvSpPr>
            <a:spLocks noGrp="1"/>
          </p:cNvSpPr>
          <p:nvPr>
            <p:ph type="subTitle" idx="1"/>
          </p:nvPr>
        </p:nvSpPr>
        <p:spPr>
          <a:xfrm>
            <a:off x="1143000" y="2276872"/>
            <a:ext cx="6858000" cy="2980928"/>
          </a:xfrm>
        </p:spPr>
        <p:txBody>
          <a:bodyPr/>
          <a:lstStyle/>
          <a:p>
            <a:r>
              <a:rPr lang="ru-RU" dirty="0"/>
              <a:t>Берген Ирина Витальевна, учитель начальных классов, </a:t>
            </a:r>
            <a:r>
              <a:rPr lang="ru-RU" dirty="0" err="1"/>
              <a:t>зам.директора</a:t>
            </a:r>
            <a:r>
              <a:rPr lang="ru-RU" dirty="0"/>
              <a:t> по воспитательной </a:t>
            </a:r>
            <a:r>
              <a:rPr lang="ru-RU" dirty="0" smtClean="0"/>
              <a:t>работе МАОУ </a:t>
            </a:r>
            <a:r>
              <a:rPr lang="ru-RU" dirty="0" err="1" smtClean="0"/>
              <a:t>Бегишевской</a:t>
            </a:r>
            <a:r>
              <a:rPr lang="ru-RU" dirty="0" smtClean="0"/>
              <a:t> СОШ </a:t>
            </a:r>
            <a:r>
              <a:rPr lang="ru-RU" dirty="0" err="1" smtClean="0"/>
              <a:t>Вагайского</a:t>
            </a:r>
            <a:r>
              <a:rPr lang="ru-RU" dirty="0" smtClean="0"/>
              <a:t> района Тюменской области</a:t>
            </a:r>
          </a:p>
          <a:p>
            <a:r>
              <a:rPr lang="ru-RU" dirty="0"/>
              <a:t>и</a:t>
            </a:r>
            <a:r>
              <a:rPr lang="ru-RU" dirty="0" smtClean="0"/>
              <a:t> учащиеся 5 класса</a:t>
            </a:r>
          </a:p>
          <a:p>
            <a:r>
              <a:rPr lang="ru-RU" dirty="0" err="1"/>
              <a:t>Гилемханова</a:t>
            </a:r>
            <a:r>
              <a:rPr lang="ru-RU" dirty="0"/>
              <a:t> </a:t>
            </a:r>
            <a:r>
              <a:rPr lang="ru-RU" dirty="0" smtClean="0"/>
              <a:t>Алина</a:t>
            </a:r>
            <a:endParaRPr lang="ru-RU" dirty="0"/>
          </a:p>
          <a:p>
            <a:r>
              <a:rPr lang="ru-RU" dirty="0"/>
              <a:t>Берген Егор </a:t>
            </a:r>
            <a:endParaRPr lang="ru-RU" dirty="0"/>
          </a:p>
        </p:txBody>
      </p:sp>
    </p:spTree>
    <p:extLst>
      <p:ext uri="{BB962C8B-B14F-4D97-AF65-F5344CB8AC3E}">
        <p14:creationId xmlns:p14="http://schemas.microsoft.com/office/powerpoint/2010/main" val="342521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80" name="Rectangle 4"/>
          <p:cNvSpPr>
            <a:spLocks noGrp="1" noChangeArrowheads="1"/>
          </p:cNvSpPr>
          <p:nvPr>
            <p:ph type="title"/>
          </p:nvPr>
        </p:nvSpPr>
        <p:spPr>
          <a:xfrm>
            <a:off x="5148263" y="274638"/>
            <a:ext cx="3671887" cy="1425575"/>
          </a:xfrm>
        </p:spPr>
        <p:txBody>
          <a:bodyPr/>
          <a:lstStyle/>
          <a:p>
            <a:pPr algn="r" eaLnBrk="1" hangingPunct="1"/>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400" dirty="0" smtClean="0">
                <a:solidFill>
                  <a:srgbClr val="333333"/>
                </a:solidFill>
              </a:rPr>
              <a:t/>
            </a:r>
            <a:br>
              <a:rPr lang="ru-RU" altLang="ru-RU" sz="1400" dirty="0" smtClean="0">
                <a:solidFill>
                  <a:srgbClr val="333333"/>
                </a:solidFill>
              </a:rPr>
            </a:br>
            <a:r>
              <a:rPr lang="ru-RU" altLang="ru-RU" sz="1600" dirty="0" smtClean="0">
                <a:solidFill>
                  <a:srgbClr val="333333"/>
                </a:solidFill>
              </a:rPr>
              <a:t>Сколько лет уж прошло, с той поры,</a:t>
            </a:r>
            <a:r>
              <a:rPr lang="ru-RU" altLang="ru-RU" sz="1600" dirty="0" smtClean="0"/>
              <a:t/>
            </a:r>
            <a:br>
              <a:rPr lang="ru-RU" altLang="ru-RU" sz="1600" dirty="0" smtClean="0"/>
            </a:br>
            <a:r>
              <a:rPr lang="ru-RU" altLang="ru-RU" sz="1600" dirty="0" smtClean="0">
                <a:solidFill>
                  <a:srgbClr val="333333"/>
                </a:solidFill>
              </a:rPr>
              <a:t>Как горела земля под ногами,</a:t>
            </a:r>
            <a:r>
              <a:rPr lang="ru-RU" altLang="ru-RU" sz="1600" dirty="0" smtClean="0"/>
              <a:t/>
            </a:r>
            <a:br>
              <a:rPr lang="ru-RU" altLang="ru-RU" sz="1600" dirty="0" smtClean="0"/>
            </a:br>
            <a:r>
              <a:rPr lang="ru-RU" altLang="ru-RU" sz="1600" dirty="0" smtClean="0">
                <a:solidFill>
                  <a:srgbClr val="333333"/>
                </a:solidFill>
              </a:rPr>
              <a:t>Многих нет ветеранов войны,</a:t>
            </a:r>
            <a:r>
              <a:rPr lang="ru-RU" altLang="ru-RU" sz="1600" dirty="0" smtClean="0"/>
              <a:t/>
            </a:r>
            <a:br>
              <a:rPr lang="ru-RU" altLang="ru-RU" sz="1600" dirty="0" smtClean="0"/>
            </a:br>
            <a:r>
              <a:rPr lang="ru-RU" altLang="ru-RU" sz="1600" dirty="0" smtClean="0">
                <a:solidFill>
                  <a:srgbClr val="333333"/>
                </a:solidFill>
              </a:rPr>
              <a:t>Но, мы помним о них, они с нами.</a:t>
            </a:r>
            <a:r>
              <a:rPr lang="ru-RU" altLang="ru-RU" sz="1600" dirty="0" smtClean="0"/>
              <a:t/>
            </a:r>
            <a:br>
              <a:rPr lang="ru-RU" altLang="ru-RU" sz="1600" dirty="0" smtClean="0"/>
            </a:br>
            <a:r>
              <a:rPr lang="ru-RU" altLang="ru-RU" sz="1600" dirty="0" smtClean="0"/>
              <a:t/>
            </a:r>
            <a:br>
              <a:rPr lang="ru-RU" altLang="ru-RU" sz="1600" dirty="0" smtClean="0"/>
            </a:br>
            <a:r>
              <a:rPr lang="ru-RU" altLang="ru-RU" sz="1600" dirty="0" smtClean="0">
                <a:solidFill>
                  <a:srgbClr val="333333"/>
                </a:solidFill>
              </a:rPr>
              <a:t>И, листая альбомы в семье,</a:t>
            </a:r>
            <a:r>
              <a:rPr lang="ru-RU" altLang="ru-RU" sz="1600" dirty="0" smtClean="0"/>
              <a:t/>
            </a:r>
            <a:br>
              <a:rPr lang="ru-RU" altLang="ru-RU" sz="1600" dirty="0" smtClean="0"/>
            </a:br>
            <a:r>
              <a:rPr lang="ru-RU" altLang="ru-RU" sz="1600" dirty="0" smtClean="0">
                <a:solidFill>
                  <a:srgbClr val="333333"/>
                </a:solidFill>
              </a:rPr>
              <a:t>Вдруг заметит нечаянно кто-то,</a:t>
            </a:r>
            <a:r>
              <a:rPr lang="ru-RU" altLang="ru-RU" sz="1600" dirty="0" smtClean="0"/>
              <a:t/>
            </a:r>
            <a:br>
              <a:rPr lang="ru-RU" altLang="ru-RU" sz="1600" dirty="0" smtClean="0"/>
            </a:br>
            <a:r>
              <a:rPr lang="ru-RU" altLang="ru-RU" sz="1600" dirty="0" smtClean="0">
                <a:solidFill>
                  <a:srgbClr val="333333"/>
                </a:solidFill>
              </a:rPr>
              <a:t>Притаилась война в уголке,</a:t>
            </a:r>
            <a:r>
              <a:rPr lang="ru-RU" altLang="ru-RU" sz="1600" dirty="0" smtClean="0"/>
              <a:t/>
            </a:r>
            <a:br>
              <a:rPr lang="ru-RU" altLang="ru-RU" sz="1600" dirty="0" smtClean="0"/>
            </a:br>
            <a:r>
              <a:rPr lang="ru-RU" altLang="ru-RU" sz="1600" dirty="0" smtClean="0">
                <a:solidFill>
                  <a:srgbClr val="333333"/>
                </a:solidFill>
              </a:rPr>
              <a:t>В пожелтевшем от времени фото.</a:t>
            </a:r>
            <a:r>
              <a:rPr lang="ru-RU" altLang="ru-RU" sz="1600" dirty="0" smtClean="0"/>
              <a:t/>
            </a:r>
            <a:br>
              <a:rPr lang="ru-RU" altLang="ru-RU" sz="1600" dirty="0" smtClean="0"/>
            </a:br>
            <a:r>
              <a:rPr lang="ru-RU" altLang="ru-RU" sz="1600" dirty="0" smtClean="0"/>
              <a:t/>
            </a:r>
            <a:br>
              <a:rPr lang="ru-RU" altLang="ru-RU" sz="1600" dirty="0" smtClean="0"/>
            </a:br>
            <a:r>
              <a:rPr lang="ru-RU" altLang="ru-RU" sz="1600" dirty="0" smtClean="0">
                <a:solidFill>
                  <a:srgbClr val="333333"/>
                </a:solidFill>
              </a:rPr>
              <a:t>С фотографий с улыбкой глядят,</a:t>
            </a:r>
            <a:r>
              <a:rPr lang="ru-RU" altLang="ru-RU" sz="1600" dirty="0" smtClean="0"/>
              <a:t/>
            </a:r>
            <a:br>
              <a:rPr lang="ru-RU" altLang="ru-RU" sz="1600" dirty="0" smtClean="0"/>
            </a:br>
            <a:r>
              <a:rPr lang="ru-RU" altLang="ru-RU" sz="1600" dirty="0" smtClean="0">
                <a:solidFill>
                  <a:srgbClr val="333333"/>
                </a:solidFill>
              </a:rPr>
              <a:t>Те, кто жизни своей не щадил,</a:t>
            </a:r>
            <a:r>
              <a:rPr lang="ru-RU" altLang="ru-RU" sz="1600" dirty="0" smtClean="0"/>
              <a:t/>
            </a:r>
            <a:br>
              <a:rPr lang="ru-RU" altLang="ru-RU" sz="1600" dirty="0" smtClean="0"/>
            </a:br>
            <a:r>
              <a:rPr lang="ru-RU" altLang="ru-RU" sz="1600" dirty="0" smtClean="0">
                <a:solidFill>
                  <a:srgbClr val="333333"/>
                </a:solidFill>
              </a:rPr>
              <a:t>В тех далёких жестоких боях,</a:t>
            </a:r>
            <a:r>
              <a:rPr lang="ru-RU" altLang="ru-RU" sz="1600" dirty="0" smtClean="0"/>
              <a:t/>
            </a:r>
            <a:br>
              <a:rPr lang="ru-RU" altLang="ru-RU" sz="1600" dirty="0" smtClean="0"/>
            </a:br>
            <a:r>
              <a:rPr lang="ru-RU" altLang="ru-RU" sz="1600" dirty="0" smtClean="0">
                <a:solidFill>
                  <a:srgbClr val="333333"/>
                </a:solidFill>
              </a:rPr>
              <a:t>От фашистов страну защитил.</a:t>
            </a:r>
            <a:r>
              <a:rPr lang="ru-RU" altLang="ru-RU" sz="1600" dirty="0" smtClean="0"/>
              <a:t/>
            </a:r>
            <a:br>
              <a:rPr lang="ru-RU" altLang="ru-RU" sz="1600" dirty="0" smtClean="0"/>
            </a:br>
            <a:r>
              <a:rPr lang="ru-RU" altLang="ru-RU" sz="1600" dirty="0" smtClean="0"/>
              <a:t/>
            </a:r>
            <a:br>
              <a:rPr lang="ru-RU" altLang="ru-RU" sz="1600" dirty="0" smtClean="0"/>
            </a:br>
            <a:r>
              <a:rPr lang="ru-RU" altLang="ru-RU" sz="1600" dirty="0" smtClean="0">
                <a:solidFill>
                  <a:srgbClr val="333333"/>
                </a:solidFill>
              </a:rPr>
              <a:t>Не померкнет их слава в сердцах.</a:t>
            </a:r>
            <a:r>
              <a:rPr lang="ru-RU" altLang="ru-RU" sz="1600" dirty="0" smtClean="0"/>
              <a:t/>
            </a:r>
            <a:br>
              <a:rPr lang="ru-RU" altLang="ru-RU" sz="1600" dirty="0" smtClean="0"/>
            </a:br>
            <a:r>
              <a:rPr lang="ru-RU" altLang="ru-RU" sz="1600" dirty="0" smtClean="0">
                <a:solidFill>
                  <a:srgbClr val="333333"/>
                </a:solidFill>
              </a:rPr>
              <a:t>Укрепляется память с годами,</a:t>
            </a:r>
            <a:r>
              <a:rPr lang="ru-RU" altLang="ru-RU" sz="1600" dirty="0" smtClean="0"/>
              <a:t/>
            </a:r>
            <a:br>
              <a:rPr lang="ru-RU" altLang="ru-RU" sz="1600" dirty="0" smtClean="0"/>
            </a:br>
            <a:r>
              <a:rPr lang="ru-RU" altLang="ru-RU" sz="1600" dirty="0" smtClean="0">
                <a:solidFill>
                  <a:srgbClr val="333333"/>
                </a:solidFill>
              </a:rPr>
              <a:t>У народа жить будет в веках,</a:t>
            </a:r>
            <a:r>
              <a:rPr lang="ru-RU" altLang="ru-RU" sz="1600" dirty="0" smtClean="0"/>
              <a:t/>
            </a:r>
            <a:br>
              <a:rPr lang="ru-RU" altLang="ru-RU" sz="1600" dirty="0" smtClean="0"/>
            </a:br>
            <a:r>
              <a:rPr lang="ru-RU" altLang="ru-RU" sz="1600" dirty="0" smtClean="0">
                <a:solidFill>
                  <a:srgbClr val="333333"/>
                </a:solidFill>
              </a:rPr>
              <a:t>Тот, кто бился жестоко с врагами.</a:t>
            </a:r>
            <a:r>
              <a:rPr lang="ru-RU" altLang="ru-RU" sz="1600" dirty="0" smtClean="0"/>
              <a:t/>
            </a:r>
            <a:br>
              <a:rPr lang="ru-RU" altLang="ru-RU" sz="1600" dirty="0" smtClean="0"/>
            </a:br>
            <a:endParaRPr lang="ru-RU" altLang="ru-RU" sz="1600" dirty="0" smtClean="0">
              <a:solidFill>
                <a:srgbClr val="E9E149"/>
              </a:solidFill>
            </a:endParaRPr>
          </a:p>
        </p:txBody>
      </p:sp>
      <p:grpSp>
        <p:nvGrpSpPr>
          <p:cNvPr id="4099" name="Group 6"/>
          <p:cNvGrpSpPr>
            <a:grpSpLocks/>
          </p:cNvGrpSpPr>
          <p:nvPr/>
        </p:nvGrpSpPr>
        <p:grpSpPr bwMode="auto">
          <a:xfrm>
            <a:off x="0" y="0"/>
            <a:ext cx="755650" cy="6858000"/>
            <a:chOff x="0" y="0"/>
            <a:chExt cx="611" cy="4320"/>
          </a:xfrm>
        </p:grpSpPr>
        <p:grpSp>
          <p:nvGrpSpPr>
            <p:cNvPr id="4101" name="Group 7"/>
            <p:cNvGrpSpPr>
              <a:grpSpLocks/>
            </p:cNvGrpSpPr>
            <p:nvPr/>
          </p:nvGrpSpPr>
          <p:grpSpPr bwMode="auto">
            <a:xfrm>
              <a:off x="113" y="0"/>
              <a:ext cx="456" cy="4320"/>
              <a:chOff x="5148" y="0"/>
              <a:chExt cx="456" cy="4320"/>
            </a:xfrm>
          </p:grpSpPr>
          <p:sp>
            <p:nvSpPr>
              <p:cNvPr id="4105" name="Rectangle 8"/>
              <p:cNvSpPr>
                <a:spLocks noChangeArrowheads="1"/>
              </p:cNvSpPr>
              <p:nvPr/>
            </p:nvSpPr>
            <p:spPr bwMode="auto">
              <a:xfrm>
                <a:off x="5148" y="0"/>
                <a:ext cx="454" cy="432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4106" name="Rectangle 9"/>
              <p:cNvSpPr>
                <a:spLocks noChangeArrowheads="1"/>
              </p:cNvSpPr>
              <p:nvPr/>
            </p:nvSpPr>
            <p:spPr bwMode="auto">
              <a:xfrm>
                <a:off x="5148"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4107" name="Rectangle 10"/>
              <p:cNvSpPr>
                <a:spLocks noChangeArrowheads="1"/>
              </p:cNvSpPr>
              <p:nvPr/>
            </p:nvSpPr>
            <p:spPr bwMode="auto">
              <a:xfrm>
                <a:off x="5420"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4108" name="Rectangle 11"/>
              <p:cNvSpPr>
                <a:spLocks noChangeArrowheads="1"/>
              </p:cNvSpPr>
              <p:nvPr/>
            </p:nvSpPr>
            <p:spPr bwMode="auto">
              <a:xfrm>
                <a:off x="5239"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4109" name="Rectangle 12"/>
              <p:cNvSpPr>
                <a:spLocks noChangeArrowheads="1"/>
              </p:cNvSpPr>
              <p:nvPr/>
            </p:nvSpPr>
            <p:spPr bwMode="auto">
              <a:xfrm>
                <a:off x="5602"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grpSp>
        <p:pic>
          <p:nvPicPr>
            <p:cNvPr id="4102" name="Picture 13" descr="Веточка"/>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Веточка"/>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616"/>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Веточка"/>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49"/>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261" y="548680"/>
            <a:ext cx="4012041" cy="5598197"/>
          </a:xfrm>
          <a:prstGeom prst="rect">
            <a:avLst/>
          </a:prstGeom>
        </p:spPr>
      </p:pic>
    </p:spTree>
    <p:custDataLst>
      <p:tags r:id="rId1"/>
    </p:custDataLst>
  </p:cSld>
  <p:clrMapOvr>
    <a:masterClrMapping/>
  </p:clrMapOvr>
  <p:transition advTm="4781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dissolve">
                                      <p:cBhvr>
                                        <p:cTn id="7"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122" name="Group 98"/>
          <p:cNvGrpSpPr>
            <a:grpSpLocks/>
          </p:cNvGrpSpPr>
          <p:nvPr/>
        </p:nvGrpSpPr>
        <p:grpSpPr bwMode="auto">
          <a:xfrm>
            <a:off x="0" y="0"/>
            <a:ext cx="969963" cy="6858000"/>
            <a:chOff x="0" y="0"/>
            <a:chExt cx="611" cy="4320"/>
          </a:xfrm>
        </p:grpSpPr>
        <p:grpSp>
          <p:nvGrpSpPr>
            <p:cNvPr id="5129" name="Group 85"/>
            <p:cNvGrpSpPr>
              <a:grpSpLocks/>
            </p:cNvGrpSpPr>
            <p:nvPr/>
          </p:nvGrpSpPr>
          <p:grpSpPr bwMode="auto">
            <a:xfrm>
              <a:off x="113" y="0"/>
              <a:ext cx="456" cy="4320"/>
              <a:chOff x="5148" y="0"/>
              <a:chExt cx="456" cy="4320"/>
            </a:xfrm>
          </p:grpSpPr>
          <p:sp>
            <p:nvSpPr>
              <p:cNvPr id="5133" name="Rectangle 79"/>
              <p:cNvSpPr>
                <a:spLocks noChangeArrowheads="1"/>
              </p:cNvSpPr>
              <p:nvPr/>
            </p:nvSpPr>
            <p:spPr bwMode="auto">
              <a:xfrm>
                <a:off x="5148" y="0"/>
                <a:ext cx="454" cy="432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5134" name="Rectangle 80"/>
              <p:cNvSpPr>
                <a:spLocks noChangeArrowheads="1"/>
              </p:cNvSpPr>
              <p:nvPr/>
            </p:nvSpPr>
            <p:spPr bwMode="auto">
              <a:xfrm>
                <a:off x="5148"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5135" name="Rectangle 81"/>
              <p:cNvSpPr>
                <a:spLocks noChangeArrowheads="1"/>
              </p:cNvSpPr>
              <p:nvPr/>
            </p:nvSpPr>
            <p:spPr bwMode="auto">
              <a:xfrm>
                <a:off x="5420"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5136" name="Rectangle 82"/>
              <p:cNvSpPr>
                <a:spLocks noChangeArrowheads="1"/>
              </p:cNvSpPr>
              <p:nvPr/>
            </p:nvSpPr>
            <p:spPr bwMode="auto">
              <a:xfrm>
                <a:off x="5239"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5137" name="Rectangle 83"/>
              <p:cNvSpPr>
                <a:spLocks noChangeArrowheads="1"/>
              </p:cNvSpPr>
              <p:nvPr/>
            </p:nvSpPr>
            <p:spPr bwMode="auto">
              <a:xfrm>
                <a:off x="5602"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grpSp>
        <p:pic>
          <p:nvPicPr>
            <p:cNvPr id="5130" name="Picture 95" descr="Веточка"/>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96" descr="Веточка"/>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616"/>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97" descr="Веточка"/>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49"/>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Rectangle 99"/>
          <p:cNvSpPr>
            <a:spLocks noChangeArrowheads="1"/>
          </p:cNvSpPr>
          <p:nvPr/>
        </p:nvSpPr>
        <p:spPr bwMode="auto">
          <a:xfrm>
            <a:off x="971550" y="2328863"/>
            <a:ext cx="8172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endParaRPr lang="ru-RU" altLang="ru-RU" sz="1400">
              <a:latin typeface="Arial" pitchFamily="34" charset="0"/>
            </a:endParaRPr>
          </a:p>
          <a:p>
            <a:pPr algn="ctr" eaLnBrk="1" hangingPunct="1"/>
            <a:endParaRPr lang="ru-RU" altLang="ru-RU" sz="1400">
              <a:latin typeface="Arial" pitchFamily="34" charset="0"/>
            </a:endParaRPr>
          </a:p>
          <a:p>
            <a:pPr algn="ctr" eaLnBrk="1" hangingPunct="1"/>
            <a:endParaRPr lang="ru-RU" altLang="ru-RU" sz="1400">
              <a:latin typeface="Arial" pitchFamily="34" charset="0"/>
            </a:endParaRPr>
          </a:p>
          <a:p>
            <a:pPr algn="ctr" eaLnBrk="1" hangingPunct="1"/>
            <a:endParaRPr lang="ru-RU" altLang="ru-RU" sz="1400">
              <a:latin typeface="Arial" pitchFamily="34" charset="0"/>
            </a:endParaRPr>
          </a:p>
          <a:p>
            <a:pPr algn="ctr" eaLnBrk="1" hangingPunct="1"/>
            <a:endParaRPr lang="ru-RU" altLang="ru-RU" sz="1400">
              <a:latin typeface="Arial" pitchFamily="34" charset="0"/>
            </a:endParaRPr>
          </a:p>
          <a:p>
            <a:pPr algn="ctr" eaLnBrk="1" hangingPunct="1"/>
            <a:endParaRPr lang="ru-RU" altLang="ru-RU" sz="1400">
              <a:latin typeface="Arial" pitchFamily="34" charset="0"/>
            </a:endParaRPr>
          </a:p>
        </p:txBody>
      </p:sp>
      <p:sp>
        <p:nvSpPr>
          <p:cNvPr id="5124" name="Прямоугольник 1"/>
          <p:cNvSpPr>
            <a:spLocks noChangeArrowheads="1"/>
          </p:cNvSpPr>
          <p:nvPr/>
        </p:nvSpPr>
        <p:spPr bwMode="auto">
          <a:xfrm>
            <a:off x="3059113" y="333375"/>
            <a:ext cx="3744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sz="3200" b="1">
                <a:solidFill>
                  <a:schemeClr val="accent1"/>
                </a:solidFill>
                <a:latin typeface="Arial" pitchFamily="34" charset="0"/>
              </a:rPr>
              <a:t> </a:t>
            </a:r>
            <a:endParaRPr lang="ru-RU" altLang="ru-RU" sz="3200">
              <a:solidFill>
                <a:schemeClr val="accent1"/>
              </a:solidFill>
            </a:endParaRPr>
          </a:p>
        </p:txBody>
      </p:sp>
      <p:sp>
        <p:nvSpPr>
          <p:cNvPr id="5125" name="Прямоугольник 2"/>
          <p:cNvSpPr>
            <a:spLocks noChangeArrowheads="1"/>
          </p:cNvSpPr>
          <p:nvPr/>
        </p:nvSpPr>
        <p:spPr bwMode="auto">
          <a:xfrm>
            <a:off x="968376" y="1409700"/>
            <a:ext cx="7924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ru-RU" dirty="0"/>
              <a:t>Родился в деревне </a:t>
            </a:r>
            <a:r>
              <a:rPr lang="ru-RU" dirty="0" smtClean="0"/>
              <a:t>Митрофанова </a:t>
            </a:r>
            <a:r>
              <a:rPr lang="ru-RU" dirty="0" err="1"/>
              <a:t>Вагайского</a:t>
            </a:r>
            <a:r>
              <a:rPr lang="ru-RU" dirty="0"/>
              <a:t> района Тюменской области в семье крестьянина</a:t>
            </a:r>
            <a:r>
              <a:rPr lang="ru-RU" dirty="0" smtClean="0"/>
              <a:t>. </a:t>
            </a:r>
            <a:r>
              <a:rPr lang="ru-RU" altLang="ru-RU" dirty="0"/>
              <a:t>Из рассказа внучки Николая Ивановича </a:t>
            </a:r>
            <a:r>
              <a:rPr lang="ru-RU" altLang="ru-RU" dirty="0" err="1"/>
              <a:t>Тебеньковой</a:t>
            </a:r>
            <a:r>
              <a:rPr lang="ru-RU" altLang="ru-RU" dirty="0"/>
              <a:t> Яны :</a:t>
            </a:r>
          </a:p>
          <a:p>
            <a:pPr algn="ctr" eaLnBrk="1" hangingPunct="1"/>
            <a:r>
              <a:rPr lang="ru-RU" dirty="0"/>
              <a:t>«Дедушка точно не знал своего дня рождения, ему написали летом (16 июля), но в семье всегда отмечали 19 декабря, так как он помнил, что была зима  и</a:t>
            </a:r>
            <a:endParaRPr lang="ru-RU" altLang="ru-RU" dirty="0"/>
          </a:p>
          <a:p>
            <a:pPr algn="ctr" eaLnBrk="1" hangingPunct="1"/>
            <a:r>
              <a:rPr lang="ru-RU" dirty="0"/>
              <a:t>ему папа подарил санки.</a:t>
            </a:r>
          </a:p>
          <a:p>
            <a:pPr algn="ctr" eaLnBrk="1" hangingPunct="1"/>
            <a:r>
              <a:rPr lang="ru-RU" dirty="0" smtClean="0"/>
              <a:t>Отец Николая </a:t>
            </a:r>
            <a:r>
              <a:rPr lang="ru-RU" dirty="0"/>
              <a:t>- Иван, был крепким крестьянином</a:t>
            </a:r>
            <a:r>
              <a:rPr lang="ru-RU" dirty="0" smtClean="0"/>
              <a:t>, когда </a:t>
            </a:r>
            <a:r>
              <a:rPr lang="ru-RU" dirty="0"/>
              <a:t>его пришли раскулачивать, он встал на защиту </a:t>
            </a:r>
            <a:r>
              <a:rPr lang="ru-RU" dirty="0" smtClean="0"/>
              <a:t>своего хозяйства и был убит  </a:t>
            </a:r>
            <a:r>
              <a:rPr lang="ru-RU" dirty="0"/>
              <a:t>на глазах </a:t>
            </a:r>
            <a:r>
              <a:rPr lang="ru-RU" dirty="0" smtClean="0"/>
              <a:t>всей своей семьи . </a:t>
            </a:r>
            <a:r>
              <a:rPr lang="ru-RU" dirty="0"/>
              <a:t>Мать, Мария, быстро умерла, и детей (их </a:t>
            </a:r>
            <a:r>
              <a:rPr lang="ru-RU" dirty="0" smtClean="0"/>
              <a:t>было шесть </a:t>
            </a:r>
            <a:r>
              <a:rPr lang="ru-RU" dirty="0"/>
              <a:t>человек) раскидали по разным детским домам</a:t>
            </a:r>
            <a:r>
              <a:rPr lang="ru-RU" dirty="0" smtClean="0"/>
              <a:t>. Николай попал в Тобольский детский дом, затем был переведён в Омский детский дом. </a:t>
            </a:r>
          </a:p>
          <a:p>
            <a:pPr algn="ctr" eaLnBrk="1" hangingPunct="1"/>
            <a:endParaRPr lang="ru-RU" altLang="ru-RU" dirty="0" smtClean="0"/>
          </a:p>
          <a:p>
            <a:pPr algn="ctr" eaLnBrk="1" hangingPunct="1"/>
            <a:r>
              <a:rPr lang="ru-RU" dirty="0"/>
              <a:t>Работал слесарем на паровозовагоноремонтном заводе в городе Омске. В августе 1941 года призван Ленинским РВК г. Омска в Красную Армию.</a:t>
            </a:r>
          </a:p>
          <a:p>
            <a:pPr algn="ctr" eaLnBrk="1" hangingPunct="1"/>
            <a:r>
              <a:rPr lang="ru-RU" dirty="0"/>
              <a:t>Служил в 211-й воздушно-десантной </a:t>
            </a:r>
            <a:r>
              <a:rPr lang="ru-RU" dirty="0" smtClean="0"/>
              <a:t>бригаде.</a:t>
            </a:r>
            <a:endParaRPr lang="ru-RU" altLang="ru-RU" dirty="0"/>
          </a:p>
        </p:txBody>
      </p:sp>
      <p:sp>
        <p:nvSpPr>
          <p:cNvPr id="5126" name="Прямоугольник 3"/>
          <p:cNvSpPr>
            <a:spLocks noChangeArrowheads="1"/>
          </p:cNvSpPr>
          <p:nvPr/>
        </p:nvSpPr>
        <p:spPr bwMode="auto">
          <a:xfrm>
            <a:off x="2031117" y="614363"/>
            <a:ext cx="53183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ru-RU" altLang="ru-RU" sz="3200" dirty="0" smtClean="0">
                <a:solidFill>
                  <a:schemeClr val="accent1"/>
                </a:solidFill>
              </a:rPr>
              <a:t>Первухин Николай Иванович</a:t>
            </a:r>
            <a:endParaRPr lang="ru-RU" altLang="ru-RU" sz="3200" dirty="0">
              <a:solidFill>
                <a:schemeClr val="accent1"/>
              </a:solidFill>
            </a:endParaRPr>
          </a:p>
        </p:txBody>
      </p:sp>
    </p:spTree>
  </p:cSld>
  <p:clrMapOvr>
    <a:masterClrMapping/>
  </p:clrMapOvr>
  <p:transition advTm="22109"/>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1331913" y="188913"/>
            <a:ext cx="7127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endParaRPr lang="ru-RU" altLang="ru-RU" sz="1600">
              <a:solidFill>
                <a:srgbClr val="FFFFFF"/>
              </a:solidFill>
              <a:effectLst>
                <a:outerShdw blurRad="38100" dist="38100" dir="2700000" algn="tl">
                  <a:srgbClr val="000000"/>
                </a:outerShdw>
              </a:effectLst>
              <a:latin typeface="Times New Roman Cyr" panose="02020603050405020304" pitchFamily="18" charset="0"/>
            </a:endParaRPr>
          </a:p>
        </p:txBody>
      </p:sp>
      <p:grpSp>
        <p:nvGrpSpPr>
          <p:cNvPr id="6147" name="Group 14"/>
          <p:cNvGrpSpPr>
            <a:grpSpLocks/>
          </p:cNvGrpSpPr>
          <p:nvPr/>
        </p:nvGrpSpPr>
        <p:grpSpPr bwMode="auto">
          <a:xfrm>
            <a:off x="0" y="0"/>
            <a:ext cx="969963" cy="6858000"/>
            <a:chOff x="0" y="0"/>
            <a:chExt cx="611" cy="4320"/>
          </a:xfrm>
        </p:grpSpPr>
        <p:grpSp>
          <p:nvGrpSpPr>
            <p:cNvPr id="6151" name="Group 15"/>
            <p:cNvGrpSpPr>
              <a:grpSpLocks/>
            </p:cNvGrpSpPr>
            <p:nvPr/>
          </p:nvGrpSpPr>
          <p:grpSpPr bwMode="auto">
            <a:xfrm>
              <a:off x="113" y="0"/>
              <a:ext cx="456" cy="4320"/>
              <a:chOff x="5148" y="0"/>
              <a:chExt cx="456" cy="4320"/>
            </a:xfrm>
          </p:grpSpPr>
          <p:sp>
            <p:nvSpPr>
              <p:cNvPr id="6155" name="Rectangle 16"/>
              <p:cNvSpPr>
                <a:spLocks noChangeArrowheads="1"/>
              </p:cNvSpPr>
              <p:nvPr/>
            </p:nvSpPr>
            <p:spPr bwMode="auto">
              <a:xfrm>
                <a:off x="5148" y="0"/>
                <a:ext cx="454" cy="432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6156" name="Rectangle 17"/>
              <p:cNvSpPr>
                <a:spLocks noChangeArrowheads="1"/>
              </p:cNvSpPr>
              <p:nvPr/>
            </p:nvSpPr>
            <p:spPr bwMode="auto">
              <a:xfrm>
                <a:off x="5148"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6157" name="Rectangle 18"/>
              <p:cNvSpPr>
                <a:spLocks noChangeArrowheads="1"/>
              </p:cNvSpPr>
              <p:nvPr/>
            </p:nvSpPr>
            <p:spPr bwMode="auto">
              <a:xfrm>
                <a:off x="5420"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6158" name="Rectangle 19"/>
              <p:cNvSpPr>
                <a:spLocks noChangeArrowheads="1"/>
              </p:cNvSpPr>
              <p:nvPr/>
            </p:nvSpPr>
            <p:spPr bwMode="auto">
              <a:xfrm>
                <a:off x="5239"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6159" name="Rectangle 20"/>
              <p:cNvSpPr>
                <a:spLocks noChangeArrowheads="1"/>
              </p:cNvSpPr>
              <p:nvPr/>
            </p:nvSpPr>
            <p:spPr bwMode="auto">
              <a:xfrm>
                <a:off x="5602"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grpSp>
        <p:pic>
          <p:nvPicPr>
            <p:cNvPr id="6152" name="Picture 21" descr="Веточка"/>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2" descr="Веточка"/>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616"/>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23" descr="Веточка"/>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49"/>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Прямоугольник 1"/>
          <p:cNvSpPr>
            <a:spLocks noChangeArrowheads="1"/>
          </p:cNvSpPr>
          <p:nvPr/>
        </p:nvSpPr>
        <p:spPr bwMode="auto">
          <a:xfrm>
            <a:off x="1111251" y="525464"/>
            <a:ext cx="7924799"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ru-RU" dirty="0"/>
              <a:t>В апреле 1942 года в составе 1-го батальона этой бригады десантировался в район Дорогобужа. Не успели десантники хорошо окопаться, как началась атака фашистских танков. У каждого в жизни есть и будут события, которые невозможно забыть. У тех, кто воевал, одним из таких событий является первый бой. Вот как описывается этот первый бой в рассказе о </a:t>
            </a:r>
            <a:r>
              <a:rPr lang="ru-RU" dirty="0" smtClean="0"/>
              <a:t>Николае Ивановиче Первухине</a:t>
            </a:r>
            <a:r>
              <a:rPr lang="ru-RU" dirty="0"/>
              <a:t>:</a:t>
            </a:r>
            <a:br>
              <a:rPr lang="ru-RU" dirty="0"/>
            </a:br>
            <a:r>
              <a:rPr lang="ru-RU" dirty="0"/>
              <a:t/>
            </a:r>
            <a:br>
              <a:rPr lang="ru-RU" dirty="0"/>
            </a:br>
            <a:r>
              <a:rPr lang="ru-RU" dirty="0"/>
              <a:t>«А танки приближались, ведя огонь. Первухин торопливо целился в указанный ротным танк, нажимал спусковой крючок. Второй номер Василий Петров тут же подавал очередной патрон. Привычные, заученные движения не отвлекали от главного— танки шли вперед, надвигались. Прицел, выстрел... Еще выстрел... Еще... Вдруг танк судорожно дернулся, встал. И почему-то сразу стало понятно: не по своей воле остановился, нет. Подбили! Успела мелькнуть в сознании радость, да тут же пропала. Хоть и подбитый, а огнем шпарит. Да и остальные танки все идут. И пехота за ними. </a:t>
            </a:r>
            <a:br>
              <a:rPr lang="ru-RU" dirty="0"/>
            </a:br>
            <a:r>
              <a:rPr lang="ru-RU" dirty="0"/>
              <a:t>Но вот еще один танк будто наткнулся на что-то, замер. Но огонь тоже ведет, не загорается... А три танка уже совсем близко. И в неотвратимости их движения — страх. Липучий, противный, под ложечкой сосет. Просто по-звериному, всей шкурой, хочется удрать. Не убежать, а именно удрать. Пулей. </a:t>
            </a:r>
            <a:br>
              <a:rPr lang="ru-RU" dirty="0"/>
            </a:br>
            <a:endParaRPr lang="ru-RU" altLang="ru-RU" dirty="0"/>
          </a:p>
        </p:txBody>
      </p:sp>
    </p:spTree>
  </p:cSld>
  <p:clrMapOvr>
    <a:masterClrMapping/>
  </p:clrMapOvr>
  <p:transition advTm="1212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71" name="Group 4"/>
          <p:cNvGrpSpPr>
            <a:grpSpLocks/>
          </p:cNvGrpSpPr>
          <p:nvPr/>
        </p:nvGrpSpPr>
        <p:grpSpPr bwMode="auto">
          <a:xfrm>
            <a:off x="0" y="0"/>
            <a:ext cx="969963" cy="6858000"/>
            <a:chOff x="0" y="0"/>
            <a:chExt cx="611" cy="4320"/>
          </a:xfrm>
        </p:grpSpPr>
        <p:grpSp>
          <p:nvGrpSpPr>
            <p:cNvPr id="7174" name="Group 5"/>
            <p:cNvGrpSpPr>
              <a:grpSpLocks/>
            </p:cNvGrpSpPr>
            <p:nvPr/>
          </p:nvGrpSpPr>
          <p:grpSpPr bwMode="auto">
            <a:xfrm>
              <a:off x="113" y="0"/>
              <a:ext cx="456" cy="4320"/>
              <a:chOff x="5148" y="0"/>
              <a:chExt cx="456" cy="4320"/>
            </a:xfrm>
          </p:grpSpPr>
          <p:sp>
            <p:nvSpPr>
              <p:cNvPr id="7178" name="Rectangle 6"/>
              <p:cNvSpPr>
                <a:spLocks noChangeArrowheads="1"/>
              </p:cNvSpPr>
              <p:nvPr/>
            </p:nvSpPr>
            <p:spPr bwMode="auto">
              <a:xfrm>
                <a:off x="5148" y="0"/>
                <a:ext cx="454" cy="432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7179" name="Rectangle 7"/>
              <p:cNvSpPr>
                <a:spLocks noChangeArrowheads="1"/>
              </p:cNvSpPr>
              <p:nvPr/>
            </p:nvSpPr>
            <p:spPr bwMode="auto">
              <a:xfrm>
                <a:off x="5148"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7180" name="Rectangle 8"/>
              <p:cNvSpPr>
                <a:spLocks noChangeArrowheads="1"/>
              </p:cNvSpPr>
              <p:nvPr/>
            </p:nvSpPr>
            <p:spPr bwMode="auto">
              <a:xfrm>
                <a:off x="5420"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7181" name="Rectangle 9"/>
              <p:cNvSpPr>
                <a:spLocks noChangeArrowheads="1"/>
              </p:cNvSpPr>
              <p:nvPr/>
            </p:nvSpPr>
            <p:spPr bwMode="auto">
              <a:xfrm>
                <a:off x="5239"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7182" name="Rectangle 10"/>
              <p:cNvSpPr>
                <a:spLocks noChangeArrowheads="1"/>
              </p:cNvSpPr>
              <p:nvPr/>
            </p:nvSpPr>
            <p:spPr bwMode="auto">
              <a:xfrm>
                <a:off x="5602"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grpSp>
        <p:pic>
          <p:nvPicPr>
            <p:cNvPr id="7175" name="Picture 11" descr="Веточка"/>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2" descr="Веточка"/>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616"/>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3" descr="Веточка"/>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49"/>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2" name="Прямоугольник 3"/>
          <p:cNvSpPr>
            <a:spLocks noChangeArrowheads="1"/>
          </p:cNvSpPr>
          <p:nvPr/>
        </p:nvSpPr>
        <p:spPr bwMode="auto">
          <a:xfrm>
            <a:off x="4932041" y="764704"/>
            <a:ext cx="388811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ru-RU" dirty="0"/>
              <a:t>Но нет, не тому учились. От танка одно спасение — в землю зарыться и стоять, не паниковать. Он, когда близко, рядом, не так опасен. Тут у него и слабину легче нащупать. Жаль только, что окопаться как следует не было времени.</a:t>
            </a:r>
            <a:br>
              <a:rPr lang="ru-RU" dirty="0"/>
            </a:br>
            <a:r>
              <a:rPr lang="ru-RU" dirty="0"/>
              <a:t>Один расчет противотанкового ружья вперед был выдвинут, там ему огневую определили. До последнего момента держались ребята, стреляли по танку. Да не смогли с ним совладать — навалился всей тяжестью, смял, раздавил. Эх, мелковаты окопчики-то... Теперь, значит, наша очередь? Но главное — огонь вести. Огонь! Огонь! Огонь!»</a:t>
            </a:r>
            <a:endParaRPr lang="ru-RU" altLang="ru-RU" dirty="0"/>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921" y="1196752"/>
            <a:ext cx="2955504" cy="4164574"/>
          </a:xfrm>
          <a:prstGeom prst="rect">
            <a:avLst/>
          </a:prstGeom>
        </p:spPr>
      </p:pic>
    </p:spTree>
    <p:custDataLst>
      <p:tags r:id="rId1"/>
    </p:custDataLst>
  </p:cSld>
  <p:clrMapOvr>
    <a:masterClrMapping/>
  </p:clrMapOvr>
  <p:transition advTm="2523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194" name="Group 14"/>
          <p:cNvGrpSpPr>
            <a:grpSpLocks/>
          </p:cNvGrpSpPr>
          <p:nvPr/>
        </p:nvGrpSpPr>
        <p:grpSpPr bwMode="auto">
          <a:xfrm>
            <a:off x="0" y="0"/>
            <a:ext cx="969963" cy="6858000"/>
            <a:chOff x="0" y="0"/>
            <a:chExt cx="611" cy="4320"/>
          </a:xfrm>
        </p:grpSpPr>
        <p:grpSp>
          <p:nvGrpSpPr>
            <p:cNvPr id="8199" name="Group 15"/>
            <p:cNvGrpSpPr>
              <a:grpSpLocks/>
            </p:cNvGrpSpPr>
            <p:nvPr/>
          </p:nvGrpSpPr>
          <p:grpSpPr bwMode="auto">
            <a:xfrm>
              <a:off x="113" y="0"/>
              <a:ext cx="456" cy="4320"/>
              <a:chOff x="5148" y="0"/>
              <a:chExt cx="456" cy="4320"/>
            </a:xfrm>
          </p:grpSpPr>
          <p:sp>
            <p:nvSpPr>
              <p:cNvPr id="8203" name="Rectangle 16"/>
              <p:cNvSpPr>
                <a:spLocks noChangeArrowheads="1"/>
              </p:cNvSpPr>
              <p:nvPr/>
            </p:nvSpPr>
            <p:spPr bwMode="auto">
              <a:xfrm>
                <a:off x="5148" y="0"/>
                <a:ext cx="454" cy="432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8204" name="Rectangle 17"/>
              <p:cNvSpPr>
                <a:spLocks noChangeArrowheads="1"/>
              </p:cNvSpPr>
              <p:nvPr/>
            </p:nvSpPr>
            <p:spPr bwMode="auto">
              <a:xfrm>
                <a:off x="5148"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8205" name="Rectangle 18"/>
              <p:cNvSpPr>
                <a:spLocks noChangeArrowheads="1"/>
              </p:cNvSpPr>
              <p:nvPr/>
            </p:nvSpPr>
            <p:spPr bwMode="auto">
              <a:xfrm>
                <a:off x="5420"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8206" name="Rectangle 19"/>
              <p:cNvSpPr>
                <a:spLocks noChangeArrowheads="1"/>
              </p:cNvSpPr>
              <p:nvPr/>
            </p:nvSpPr>
            <p:spPr bwMode="auto">
              <a:xfrm>
                <a:off x="5239"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8207" name="Rectangle 20"/>
              <p:cNvSpPr>
                <a:spLocks noChangeArrowheads="1"/>
              </p:cNvSpPr>
              <p:nvPr/>
            </p:nvSpPr>
            <p:spPr bwMode="auto">
              <a:xfrm>
                <a:off x="5602"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grpSp>
        <p:pic>
          <p:nvPicPr>
            <p:cNvPr id="8200" name="Picture 21" descr="Веточка"/>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2" descr="Веточка"/>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616"/>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3" descr="Веточка"/>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49"/>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6" name="Прямоугольник 1"/>
          <p:cNvSpPr>
            <a:spLocks noChangeArrowheads="1"/>
          </p:cNvSpPr>
          <p:nvPr/>
        </p:nvSpPr>
        <p:spPr bwMode="auto">
          <a:xfrm>
            <a:off x="1259632" y="908720"/>
            <a:ext cx="7404943"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ru-RU" dirty="0"/>
              <a:t>Во вражеском тылу Первухин находился до июня. При выходе из тыла был ранен. Когда проходили уже последнюю траншею, не то мина настигла его, не то граната. Сразу семь осколков впились в тело. Товарищи подхватили его на руки, быстро вынесли из боя. </a:t>
            </a:r>
            <a:br>
              <a:rPr lang="ru-RU" dirty="0"/>
            </a:br>
            <a:r>
              <a:rPr lang="ru-RU" dirty="0"/>
              <a:t>После лечения в госпитале Первухин, как ни просился, в десантные части больше не попал. Направили его в 48-ю гвардейскую стрелковую дивизию во взвод полковой разведки. Здесь, в разведке, очень пригодилась Николаю Первухину боевая закалка, полученная в десантных частях во время рейда в тылу противника. </a:t>
            </a:r>
            <a:br>
              <a:rPr lang="ru-RU" dirty="0"/>
            </a:br>
            <a:r>
              <a:rPr lang="ru-RU" dirty="0"/>
              <a:t/>
            </a:r>
            <a:br>
              <a:rPr lang="ru-RU" dirty="0"/>
            </a:br>
            <a:r>
              <a:rPr lang="ru-RU" dirty="0"/>
              <a:t>Участвовал в боях под Сталинградом, в освобождении городов Изюм, </a:t>
            </a:r>
            <a:r>
              <a:rPr lang="ru-RU" dirty="0" err="1"/>
              <a:t>Барвенково</a:t>
            </a:r>
            <a:r>
              <a:rPr lang="ru-RU" dirty="0"/>
              <a:t>. Кривой Рог, Брест, воевал в Восточной Пруссии, Польше, штурмовал Берлин. Николай Иванович был ранен ещё несколько раз</a:t>
            </a:r>
            <a:r>
              <a:rPr lang="ru-RU" dirty="0" smtClean="0"/>
              <a:t>.</a:t>
            </a:r>
          </a:p>
          <a:p>
            <a:pPr algn="just" eaLnBrk="1" hangingPunct="1"/>
            <a:r>
              <a:rPr lang="ru-RU" dirty="0"/>
              <a:t>Хороший командир группы, волевой и смелый разведчик, Первухин обеспечивал командование полка ценными данными о противнике. За личную храбрость, отвагу и мужество удостоился всеми Орденами Славы. За время боев в Восточной Пруссии Первухин был знаменосцем полка. За проявленную заботу за сохранение боевого знамени полка удостоился орденом Отечественной войны II степени. </a:t>
            </a:r>
            <a:r>
              <a:rPr lang="ru-RU" dirty="0" smtClean="0"/>
              <a:t> </a:t>
            </a:r>
            <a:r>
              <a:rPr lang="ru-RU" dirty="0"/>
              <a:t> </a:t>
            </a:r>
            <a:br>
              <a:rPr lang="ru-RU" dirty="0"/>
            </a:br>
            <a:r>
              <a:rPr lang="ru-RU" dirty="0"/>
              <a:t/>
            </a:r>
            <a:br>
              <a:rPr lang="ru-RU" dirty="0"/>
            </a:br>
            <a:endParaRPr lang="ru-RU" altLang="ru-RU" dirty="0"/>
          </a:p>
        </p:txBody>
      </p:sp>
    </p:spTree>
    <p:custDataLst>
      <p:tags r:id="rId1"/>
    </p:custDataLst>
  </p:cSld>
  <p:clrMapOvr>
    <a:masterClrMapping/>
  </p:clrMapOvr>
  <p:transition advTm="2156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p:txBody>
          <a:bodyPr/>
          <a:lstStyle/>
          <a:p>
            <a:pPr eaLnBrk="1" hangingPunct="1"/>
            <a:r>
              <a:rPr lang="ru-RU" altLang="ru-RU" sz="2800" b="1" dirty="0" smtClean="0">
                <a:solidFill>
                  <a:schemeClr val="accent1"/>
                </a:solidFill>
              </a:rPr>
              <a:t>Николай Иванович с женой</a:t>
            </a:r>
          </a:p>
        </p:txBody>
      </p:sp>
      <p:grpSp>
        <p:nvGrpSpPr>
          <p:cNvPr id="9219" name="Group 7"/>
          <p:cNvGrpSpPr>
            <a:grpSpLocks/>
          </p:cNvGrpSpPr>
          <p:nvPr/>
        </p:nvGrpSpPr>
        <p:grpSpPr bwMode="auto">
          <a:xfrm>
            <a:off x="0" y="0"/>
            <a:ext cx="539750" cy="6858000"/>
            <a:chOff x="0" y="0"/>
            <a:chExt cx="611" cy="4320"/>
          </a:xfrm>
        </p:grpSpPr>
        <p:grpSp>
          <p:nvGrpSpPr>
            <p:cNvPr id="9222" name="Group 8"/>
            <p:cNvGrpSpPr>
              <a:grpSpLocks/>
            </p:cNvGrpSpPr>
            <p:nvPr/>
          </p:nvGrpSpPr>
          <p:grpSpPr bwMode="auto">
            <a:xfrm>
              <a:off x="113" y="0"/>
              <a:ext cx="456" cy="4320"/>
              <a:chOff x="5148" y="0"/>
              <a:chExt cx="456" cy="4320"/>
            </a:xfrm>
          </p:grpSpPr>
          <p:sp>
            <p:nvSpPr>
              <p:cNvPr id="9226" name="Rectangle 9"/>
              <p:cNvSpPr>
                <a:spLocks noChangeArrowheads="1"/>
              </p:cNvSpPr>
              <p:nvPr/>
            </p:nvSpPr>
            <p:spPr bwMode="auto">
              <a:xfrm>
                <a:off x="5148" y="0"/>
                <a:ext cx="454" cy="432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9227" name="Rectangle 10"/>
              <p:cNvSpPr>
                <a:spLocks noChangeArrowheads="1"/>
              </p:cNvSpPr>
              <p:nvPr/>
            </p:nvSpPr>
            <p:spPr bwMode="auto">
              <a:xfrm>
                <a:off x="5148"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9228" name="Rectangle 11"/>
              <p:cNvSpPr>
                <a:spLocks noChangeArrowheads="1"/>
              </p:cNvSpPr>
              <p:nvPr/>
            </p:nvSpPr>
            <p:spPr bwMode="auto">
              <a:xfrm>
                <a:off x="5420"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9229" name="Rectangle 12"/>
              <p:cNvSpPr>
                <a:spLocks noChangeArrowheads="1"/>
              </p:cNvSpPr>
              <p:nvPr/>
            </p:nvSpPr>
            <p:spPr bwMode="auto">
              <a:xfrm>
                <a:off x="5239"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9230" name="Rectangle 13"/>
              <p:cNvSpPr>
                <a:spLocks noChangeArrowheads="1"/>
              </p:cNvSpPr>
              <p:nvPr/>
            </p:nvSpPr>
            <p:spPr bwMode="auto">
              <a:xfrm>
                <a:off x="5602"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grpSp>
        <p:pic>
          <p:nvPicPr>
            <p:cNvPr id="9223" name="Picture 14" descr="Веточка"/>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5" descr="Веточка"/>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616"/>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6" descr="Веточка"/>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49"/>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0" name="Прямоугольник 2"/>
          <p:cNvSpPr>
            <a:spLocks noChangeArrowheads="1"/>
          </p:cNvSpPr>
          <p:nvPr/>
        </p:nvSpPr>
        <p:spPr bwMode="auto">
          <a:xfrm>
            <a:off x="4898372" y="1622187"/>
            <a:ext cx="4033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endParaRPr lang="ru-RU" altLang="ru-RU" dirty="0"/>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33" y="1268760"/>
            <a:ext cx="3796456" cy="5206568"/>
          </a:xfrm>
          <a:prstGeom prst="rect">
            <a:avLst/>
          </a:prstGeom>
        </p:spPr>
      </p:pic>
      <p:sp>
        <p:nvSpPr>
          <p:cNvPr id="3" name="Прямоугольник 2"/>
          <p:cNvSpPr/>
          <p:nvPr/>
        </p:nvSpPr>
        <p:spPr>
          <a:xfrm>
            <a:off x="4898372" y="1124744"/>
            <a:ext cx="3634068" cy="6053326"/>
          </a:xfrm>
          <a:prstGeom prst="rect">
            <a:avLst/>
          </a:prstGeom>
        </p:spPr>
        <p:txBody>
          <a:bodyPr wrap="square">
            <a:spAutoFit/>
          </a:bodyPr>
          <a:lstStyle/>
          <a:p>
            <a:r>
              <a:rPr lang="ru-RU" dirty="0"/>
              <a:t>Да, пригодилась Николаю Первухину боевая выучка, боевая школа, пройденная в десантных войсках. Не раз вспоминал о ней, не раз использовал опыт первых боев. И когда вручили ему орден Славы I степени, высшую солдатскую награду Родины, еще раз вспомнил эту выучку. </a:t>
            </a:r>
            <a:endParaRPr lang="ru-RU" dirty="0" smtClean="0">
              <a:ea typeface="Calibri" panose="020F0502020204030204" pitchFamily="34" charset="0"/>
              <a:cs typeface="Times New Roman" panose="02020603050405020304" pitchFamily="18" charset="0"/>
            </a:endParaRPr>
          </a:p>
          <a:p>
            <a:r>
              <a:rPr lang="ru-RU" dirty="0" smtClean="0">
                <a:ea typeface="Calibri" panose="020F0502020204030204" pitchFamily="34" charset="0"/>
                <a:cs typeface="Times New Roman" panose="02020603050405020304" pitchFamily="18" charset="0"/>
              </a:rPr>
              <a:t>Н</a:t>
            </a:r>
            <a:r>
              <a:rPr lang="ru-RU" dirty="0">
                <a:ea typeface="Calibri" panose="020F0502020204030204" pitchFamily="34" charset="0"/>
                <a:cs typeface="Times New Roman" panose="02020603050405020304" pitchFamily="18" charset="0"/>
              </a:rPr>
              <a:t>. И. Первухин демобилизован в октябре 1946 года</a:t>
            </a:r>
            <a:r>
              <a:rPr lang="ru-RU" dirty="0" smtClean="0">
                <a:ea typeface="Calibri" panose="020F0502020204030204" pitchFamily="34" charset="0"/>
                <a:cs typeface="Times New Roman" panose="02020603050405020304" pitchFamily="18" charset="0"/>
              </a:rPr>
              <a:t>.</a:t>
            </a:r>
            <a:r>
              <a:rPr lang="ru-RU" dirty="0"/>
              <a:t> В Пермь он приехал после войны к старшему брату, Александру.</a:t>
            </a:r>
            <a:r>
              <a:rPr lang="ru-RU" dirty="0" smtClean="0">
                <a:ea typeface="Calibri" panose="020F0502020204030204" pitchFamily="34" charset="0"/>
                <a:cs typeface="Times New Roman" panose="02020603050405020304" pitchFamily="18" charset="0"/>
              </a:rPr>
              <a:t> Женился. В </a:t>
            </a:r>
            <a:r>
              <a:rPr lang="ru-RU" dirty="0">
                <a:ea typeface="Calibri" panose="020F0502020204030204" pitchFamily="34" charset="0"/>
                <a:cs typeface="Times New Roman" panose="02020603050405020304" pitchFamily="18" charset="0"/>
              </a:rPr>
              <a:t>послевоенные годы работал секретарем </a:t>
            </a:r>
            <a:r>
              <a:rPr lang="ru-RU" dirty="0" err="1">
                <a:ea typeface="Calibri" panose="020F0502020204030204" pitchFamily="34" charset="0"/>
                <a:cs typeface="Times New Roman" panose="02020603050405020304" pitchFamily="18" charset="0"/>
              </a:rPr>
              <a:t>Верхнемуллинского</a:t>
            </a:r>
            <a:r>
              <a:rPr lang="ru-RU" dirty="0">
                <a:ea typeface="Calibri" panose="020F0502020204030204" pitchFamily="34" charset="0"/>
                <a:cs typeface="Times New Roman" panose="02020603050405020304" pitchFamily="18" charset="0"/>
              </a:rPr>
              <a:t> райкома ВЛКСМ Пермской области. В настоящее время он </a:t>
            </a:r>
            <a:r>
              <a:rPr lang="ru-RU" dirty="0" smtClean="0">
                <a:ea typeface="Calibri" panose="020F0502020204030204" pitchFamily="34" charset="0"/>
                <a:cs typeface="Times New Roman" panose="02020603050405020304" pitchFamily="18" charset="0"/>
              </a:rPr>
              <a:t>жил </a:t>
            </a:r>
            <a:r>
              <a:rPr lang="ru-RU" dirty="0">
                <a:ea typeface="Calibri" panose="020F0502020204030204" pitchFamily="34" charset="0"/>
                <a:cs typeface="Times New Roman" panose="02020603050405020304" pitchFamily="18" charset="0"/>
              </a:rPr>
              <a:t>и </a:t>
            </a:r>
            <a:r>
              <a:rPr lang="ru-RU" dirty="0" smtClean="0">
                <a:ea typeface="Calibri" panose="020F0502020204030204" pitchFamily="34" charset="0"/>
                <a:cs typeface="Times New Roman" panose="02020603050405020304" pitchFamily="18" charset="0"/>
              </a:rPr>
              <a:t>работал </a:t>
            </a:r>
            <a:r>
              <a:rPr lang="ru-RU" dirty="0">
                <a:ea typeface="Calibri" panose="020F0502020204030204" pitchFamily="34" charset="0"/>
                <a:cs typeface="Times New Roman" panose="02020603050405020304" pitchFamily="18" charset="0"/>
              </a:rPr>
              <a:t>в Перми, </a:t>
            </a:r>
            <a:r>
              <a:rPr lang="ru-RU" dirty="0" smtClean="0">
                <a:ea typeface="Calibri" panose="020F0502020204030204" pitchFamily="34" charset="0"/>
                <a:cs typeface="Times New Roman" panose="02020603050405020304" pitchFamily="18" charset="0"/>
              </a:rPr>
              <a:t>являлся </a:t>
            </a:r>
            <a:r>
              <a:rPr lang="ru-RU" dirty="0">
                <a:ea typeface="Calibri" panose="020F0502020204030204" pitchFamily="34" charset="0"/>
                <a:cs typeface="Times New Roman" panose="02020603050405020304" pitchFamily="18" charset="0"/>
              </a:rPr>
              <a:t>председателем Пермского городского комитета ДОСААФ.</a:t>
            </a:r>
            <a:r>
              <a:rPr lang="ru-RU" dirty="0">
                <a:solidFill>
                  <a:srgbClr val="000000"/>
                </a:solidFill>
                <a:ea typeface="Calibri" panose="020F0502020204030204" pitchFamily="34" charset="0"/>
                <a:cs typeface="Times New Roman" panose="02020603050405020304" pitchFamily="18" charset="0"/>
              </a:rPr>
              <a:t> </a:t>
            </a:r>
            <a:r>
              <a:rPr lang="ru-RU" dirty="0">
                <a:ea typeface="Calibri" panose="020F0502020204030204" pitchFamily="34" charset="0"/>
                <a:cs typeface="Times New Roman" panose="02020603050405020304" pitchFamily="18" charset="0"/>
              </a:rPr>
              <a:t/>
            </a:r>
            <a:br>
              <a:rPr lang="ru-RU" dirty="0">
                <a:ea typeface="Calibri" panose="020F0502020204030204" pitchFamily="34" charset="0"/>
                <a:cs typeface="Times New Roman" panose="02020603050405020304" pitchFamily="18" charset="0"/>
              </a:rPr>
            </a:br>
            <a:endParaRPr lang="ru-RU" dirty="0">
              <a:cs typeface="Times New Roman" panose="02020603050405020304" pitchFamily="18" charset="0"/>
            </a:endParaRPr>
          </a:p>
        </p:txBody>
      </p:sp>
    </p:spTree>
    <p:custDataLst>
      <p:tags r:id="rId1"/>
    </p:custDataLst>
  </p:cSld>
  <p:clrMapOvr>
    <a:masterClrMapping/>
  </p:clrMapOvr>
  <p:transition advTm="1864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dissolve">
                                      <p:cBhvr>
                                        <p:cTn id="7" dur="500"/>
                                        <p:tgtEl>
                                          <p:spTgt spid="11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971550" y="274638"/>
            <a:ext cx="7561263" cy="1143000"/>
          </a:xfrm>
        </p:spPr>
        <p:txBody>
          <a:bodyPr/>
          <a:lstStyle/>
          <a:p>
            <a:pPr eaLnBrk="1" hangingPunct="1"/>
            <a:r>
              <a:rPr lang="ru-RU" altLang="ru-RU" sz="4000" dirty="0" smtClean="0">
                <a:solidFill>
                  <a:srgbClr val="6E6E6E"/>
                </a:solidFill>
                <a:latin typeface="Helvetica" pitchFamily="34" charset="0"/>
              </a:rPr>
              <a:t>Награды</a:t>
            </a:r>
            <a:br>
              <a:rPr lang="ru-RU" altLang="ru-RU" sz="4000" dirty="0" smtClean="0">
                <a:solidFill>
                  <a:srgbClr val="6E6E6E"/>
                </a:solidFill>
                <a:latin typeface="Helvetica" pitchFamily="34" charset="0"/>
              </a:rPr>
            </a:br>
            <a:endParaRPr lang="ru-RU" altLang="ru-RU" sz="4000" dirty="0" smtClean="0"/>
          </a:p>
        </p:txBody>
      </p:sp>
      <p:grpSp>
        <p:nvGrpSpPr>
          <p:cNvPr id="10243" name="Group 4"/>
          <p:cNvGrpSpPr>
            <a:grpSpLocks/>
          </p:cNvGrpSpPr>
          <p:nvPr/>
        </p:nvGrpSpPr>
        <p:grpSpPr bwMode="auto">
          <a:xfrm>
            <a:off x="0" y="0"/>
            <a:ext cx="969963" cy="6858000"/>
            <a:chOff x="0" y="0"/>
            <a:chExt cx="611" cy="4320"/>
          </a:xfrm>
        </p:grpSpPr>
        <p:grpSp>
          <p:nvGrpSpPr>
            <p:cNvPr id="10247" name="Group 5"/>
            <p:cNvGrpSpPr>
              <a:grpSpLocks/>
            </p:cNvGrpSpPr>
            <p:nvPr/>
          </p:nvGrpSpPr>
          <p:grpSpPr bwMode="auto">
            <a:xfrm>
              <a:off x="113" y="0"/>
              <a:ext cx="456" cy="4320"/>
              <a:chOff x="5148" y="0"/>
              <a:chExt cx="456" cy="4320"/>
            </a:xfrm>
          </p:grpSpPr>
          <p:sp>
            <p:nvSpPr>
              <p:cNvPr id="10251" name="Rectangle 6"/>
              <p:cNvSpPr>
                <a:spLocks noChangeArrowheads="1"/>
              </p:cNvSpPr>
              <p:nvPr/>
            </p:nvSpPr>
            <p:spPr bwMode="auto">
              <a:xfrm>
                <a:off x="5148" y="0"/>
                <a:ext cx="454" cy="432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10252" name="Rectangle 7"/>
              <p:cNvSpPr>
                <a:spLocks noChangeArrowheads="1"/>
              </p:cNvSpPr>
              <p:nvPr/>
            </p:nvSpPr>
            <p:spPr bwMode="auto">
              <a:xfrm>
                <a:off x="5148"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10253" name="Rectangle 8"/>
              <p:cNvSpPr>
                <a:spLocks noChangeArrowheads="1"/>
              </p:cNvSpPr>
              <p:nvPr/>
            </p:nvSpPr>
            <p:spPr bwMode="auto">
              <a:xfrm>
                <a:off x="5420"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10254" name="Rectangle 9"/>
              <p:cNvSpPr>
                <a:spLocks noChangeArrowheads="1"/>
              </p:cNvSpPr>
              <p:nvPr/>
            </p:nvSpPr>
            <p:spPr bwMode="auto">
              <a:xfrm>
                <a:off x="5239"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10255" name="Rectangle 10"/>
              <p:cNvSpPr>
                <a:spLocks noChangeArrowheads="1"/>
              </p:cNvSpPr>
              <p:nvPr/>
            </p:nvSpPr>
            <p:spPr bwMode="auto">
              <a:xfrm>
                <a:off x="5602"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grpSp>
        <p:pic>
          <p:nvPicPr>
            <p:cNvPr id="10248" name="Picture 11" descr="Веточка"/>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2" descr="Веточка"/>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616"/>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3" descr="Веточка"/>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49"/>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4" name="Прямоугольник 2"/>
          <p:cNvSpPr>
            <a:spLocks noChangeArrowheads="1"/>
          </p:cNvSpPr>
          <p:nvPr/>
        </p:nvSpPr>
        <p:spPr bwMode="auto">
          <a:xfrm>
            <a:off x="1149350" y="1125538"/>
            <a:ext cx="73834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b="1" dirty="0"/>
              <a:t>6 марта 1944 года был награжден орденом Славы III степени.</a:t>
            </a:r>
            <a:endParaRPr lang="ru-RU" dirty="0"/>
          </a:p>
          <a:p>
            <a:r>
              <a:rPr lang="ru-RU" dirty="0"/>
              <a:t>17-22 февраля 1944 года командир разведывательной группы взвода пешей разведки 138-го гвардейского стрелкового полка (48-я гвардейская стрелковая дивизия, 70-я армия, 1-й Белорусский фронт) гвардии сержант Первухин в боях за Кривой Рог (</a:t>
            </a:r>
            <a:r>
              <a:rPr lang="ru-RU" i="1" dirty="0"/>
              <a:t>Днепропетровская область Украины</a:t>
            </a:r>
            <a:r>
              <a:rPr lang="ru-RU" dirty="0"/>
              <a:t>) с бойцами проник в город, обеспечил командование полка ценными сведениями о противнике, из личного оружия уничтожил двух снайперов, свыше 10 солдат, одного взял в плен.</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800" y="3506733"/>
            <a:ext cx="3076501" cy="3076501"/>
          </a:xfrm>
          <a:prstGeom prst="rect">
            <a:avLst/>
          </a:prstGeom>
        </p:spPr>
      </p:pic>
    </p:spTree>
    <p:custDataLst>
      <p:tags r:id="rId1"/>
    </p:custDataLst>
  </p:cSld>
  <p:clrMapOvr>
    <a:masterClrMapping/>
  </p:clrMapOvr>
  <p:transition advTm="1843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dissolve">
                                      <p:cBhvr>
                                        <p:cTn id="7" dur="500"/>
                                        <p:tgtEl>
                                          <p:spTgt spid="117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331913" y="188913"/>
            <a:ext cx="6032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endParaRPr lang="ru-RU" altLang="ru-RU" sz="1600">
              <a:solidFill>
                <a:srgbClr val="FFFFFF"/>
              </a:solidFill>
              <a:effectLst>
                <a:outerShdw blurRad="38100" dist="38100" dir="2700000" algn="tl">
                  <a:srgbClr val="000000"/>
                </a:outerShdw>
              </a:effectLst>
              <a:latin typeface="Times New Roman Cyr" panose="02020603050405020304" pitchFamily="18" charset="0"/>
            </a:endParaRPr>
          </a:p>
        </p:txBody>
      </p:sp>
      <p:grpSp>
        <p:nvGrpSpPr>
          <p:cNvPr id="11267" name="Group 11"/>
          <p:cNvGrpSpPr>
            <a:grpSpLocks/>
          </p:cNvGrpSpPr>
          <p:nvPr/>
        </p:nvGrpSpPr>
        <p:grpSpPr bwMode="auto">
          <a:xfrm>
            <a:off x="0" y="0"/>
            <a:ext cx="969963" cy="6858000"/>
            <a:chOff x="0" y="0"/>
            <a:chExt cx="611" cy="4320"/>
          </a:xfrm>
        </p:grpSpPr>
        <p:grpSp>
          <p:nvGrpSpPr>
            <p:cNvPr id="11271" name="Group 12"/>
            <p:cNvGrpSpPr>
              <a:grpSpLocks/>
            </p:cNvGrpSpPr>
            <p:nvPr/>
          </p:nvGrpSpPr>
          <p:grpSpPr bwMode="auto">
            <a:xfrm>
              <a:off x="113" y="0"/>
              <a:ext cx="456" cy="4320"/>
              <a:chOff x="5148" y="0"/>
              <a:chExt cx="456" cy="4320"/>
            </a:xfrm>
          </p:grpSpPr>
          <p:sp>
            <p:nvSpPr>
              <p:cNvPr id="11275" name="Rectangle 13"/>
              <p:cNvSpPr>
                <a:spLocks noChangeArrowheads="1"/>
              </p:cNvSpPr>
              <p:nvPr/>
            </p:nvSpPr>
            <p:spPr bwMode="auto">
              <a:xfrm>
                <a:off x="5148" y="0"/>
                <a:ext cx="454" cy="432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11276" name="Rectangle 14"/>
              <p:cNvSpPr>
                <a:spLocks noChangeArrowheads="1"/>
              </p:cNvSpPr>
              <p:nvPr/>
            </p:nvSpPr>
            <p:spPr bwMode="auto">
              <a:xfrm>
                <a:off x="5148"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sp>
            <p:nvSpPr>
              <p:cNvPr id="11277" name="Rectangle 15"/>
              <p:cNvSpPr>
                <a:spLocks noChangeArrowheads="1"/>
              </p:cNvSpPr>
              <p:nvPr/>
            </p:nvSpPr>
            <p:spPr bwMode="auto">
              <a:xfrm>
                <a:off x="5420"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11278" name="Rectangle 16"/>
              <p:cNvSpPr>
                <a:spLocks noChangeArrowheads="1"/>
              </p:cNvSpPr>
              <p:nvPr/>
            </p:nvSpPr>
            <p:spPr bwMode="auto">
              <a:xfrm>
                <a:off x="5239" y="0"/>
                <a:ext cx="91"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solidFill>
                    <a:srgbClr val="FFFF00"/>
                  </a:solidFill>
                  <a:latin typeface="Arial" pitchFamily="34" charset="0"/>
                </a:endParaRPr>
              </a:p>
            </p:txBody>
          </p:sp>
          <p:sp>
            <p:nvSpPr>
              <p:cNvPr id="11279" name="Rectangle 17"/>
              <p:cNvSpPr>
                <a:spLocks noChangeArrowheads="1"/>
              </p:cNvSpPr>
              <p:nvPr/>
            </p:nvSpPr>
            <p:spPr bwMode="auto">
              <a:xfrm>
                <a:off x="5602" y="0"/>
                <a:ext cx="2" cy="432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u-RU" altLang="ru-RU"/>
              </a:p>
            </p:txBody>
          </p:sp>
        </p:grpSp>
        <p:pic>
          <p:nvPicPr>
            <p:cNvPr id="11272" name="Picture 18" descr="Веточка"/>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9" descr="Веточка"/>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616"/>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0" descr="Веточка"/>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49"/>
              <a:ext cx="61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9" name="Прямоугольник 3"/>
          <p:cNvSpPr>
            <a:spLocks noChangeArrowheads="1"/>
          </p:cNvSpPr>
          <p:nvPr/>
        </p:nvSpPr>
        <p:spPr bwMode="auto">
          <a:xfrm>
            <a:off x="4427984" y="1417638"/>
            <a:ext cx="453662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b="1" dirty="0"/>
              <a:t>28 июля 1944 года был награжден орденом Славы II степени.</a:t>
            </a:r>
            <a:endParaRPr lang="ru-RU" dirty="0"/>
          </a:p>
          <a:p>
            <a:r>
              <a:rPr lang="ru-RU" dirty="0"/>
              <a:t>16-26 июня 1944 года у деревни Новая Дуброва (Октябрьский район Гомельской области Белоруссии) командир отделения гвардии старший сержант Первухин с бойцами не раз преодолевал минное поле и проволочные заграждения противника, проникал в его расположение, в схватке уничтожил несколько гитлеровцев, одного взял в плен. Установил район сосредоточения вражеских танков, добыл ценные документы, захватил в плен двух вражеских пулеметчиков.</a:t>
            </a: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1523" y="1417638"/>
            <a:ext cx="2218556" cy="4437112"/>
          </a:xfrm>
          <a:prstGeom prst="rect">
            <a:avLst/>
          </a:prstGeom>
        </p:spPr>
      </p:pic>
    </p:spTree>
    <p:custDataLst>
      <p:tags r:id="rId1"/>
    </p:custDataLst>
  </p:cSld>
  <p:clrMapOvr>
    <a:masterClrMapping/>
  </p:clrMapOvr>
  <p:transition advTm="11672"/>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18.4|10.3"/>
</p:tagLst>
</file>

<file path=ppt/tags/tag2.xml><?xml version="1.0" encoding="utf-8"?>
<p:tagLst xmlns:a="http://schemas.openxmlformats.org/drawingml/2006/main" xmlns:r="http://schemas.openxmlformats.org/officeDocument/2006/relationships" xmlns:p="http://schemas.openxmlformats.org/presentationml/2006/main">
  <p:tag name="TIMING" val="|2.8|8.9"/>
</p:tagLst>
</file>

<file path=ppt/tags/tag3.xml><?xml version="1.0" encoding="utf-8"?>
<p:tagLst xmlns:a="http://schemas.openxmlformats.org/drawingml/2006/main" xmlns:r="http://schemas.openxmlformats.org/officeDocument/2006/relationships" xmlns:p="http://schemas.openxmlformats.org/presentationml/2006/main">
  <p:tag name="TIMING" val="|7.7|6.1"/>
</p:tagLst>
</file>

<file path=ppt/tags/tag4.xml><?xml version="1.0" encoding="utf-8"?>
<p:tagLst xmlns:a="http://schemas.openxmlformats.org/drawingml/2006/main" xmlns:r="http://schemas.openxmlformats.org/officeDocument/2006/relationships" xmlns:p="http://schemas.openxmlformats.org/presentationml/2006/main">
  <p:tag name="TIMING" val="|3.5|5.1"/>
</p:tagLst>
</file>

<file path=ppt/tags/tag5.xml><?xml version="1.0" encoding="utf-8"?>
<p:tagLst xmlns:a="http://schemas.openxmlformats.org/drawingml/2006/main" xmlns:r="http://schemas.openxmlformats.org/officeDocument/2006/relationships" xmlns:p="http://schemas.openxmlformats.org/presentationml/2006/main">
  <p:tag name="TIMING" val="|2.7|11.6"/>
</p:tagLst>
</file>

<file path=ppt/tags/tag6.xml><?xml version="1.0" encoding="utf-8"?>
<p:tagLst xmlns:a="http://schemas.openxmlformats.org/drawingml/2006/main" xmlns:r="http://schemas.openxmlformats.org/officeDocument/2006/relationships" xmlns:p="http://schemas.openxmlformats.org/presentationml/2006/main">
  <p:tag name="TIMING" val="|3.3|1.6"/>
</p:tagLst>
</file>

<file path=ppt/tags/tag7.xml><?xml version="1.0" encoding="utf-8"?>
<p:tagLst xmlns:a="http://schemas.openxmlformats.org/drawingml/2006/main" xmlns:r="http://schemas.openxmlformats.org/officeDocument/2006/relationships" xmlns:p="http://schemas.openxmlformats.org/presentationml/2006/main">
  <p:tag name="TIMING" val="|2.9"/>
</p:tagLst>
</file>

<file path=ppt/theme/theme1.xml><?xml version="1.0" encoding="utf-8"?>
<a:theme xmlns:a="http://schemas.openxmlformats.org/drawingml/2006/main" name="герои, опаленные войной">
  <a:themeElements>
    <a:clrScheme name="герои, опаленные войной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герои, опаленные войной">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герои, опаленные войной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герои, опаленные войной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герои, опаленные войной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герои, опаленные войной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герои, опаленные войной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герои, опаленные войной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герои, опаленные войной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герои, опаленные войной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герои, опаленные войной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герои, опаленные войной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герои, опаленные войной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герои, опаленные войной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Ripple</Template>
  <TotalTime>2250</TotalTime>
  <Words>443</Words>
  <Application>Microsoft Office PowerPoint</Application>
  <PresentationFormat>Экран (4:3)</PresentationFormat>
  <Paragraphs>46</Paragraphs>
  <Slides>13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Academy</vt:lpstr>
      <vt:lpstr>Aharoni</vt:lpstr>
      <vt:lpstr>Arial</vt:lpstr>
      <vt:lpstr>Calibri</vt:lpstr>
      <vt:lpstr>Helvetica</vt:lpstr>
      <vt:lpstr>Times New Roman</vt:lpstr>
      <vt:lpstr>Times New Roman Cyr</vt:lpstr>
      <vt:lpstr>герои, опаленные войной</vt:lpstr>
      <vt:lpstr>Презентация PowerPoint</vt:lpstr>
      <vt:lpstr>                      Сколько лет уж прошло, с той поры, Как горела земля под ногами, Многих нет ветеранов войны, Но, мы помним о них, они с нами.  И, листая альбомы в семье, Вдруг заметит нечаянно кто-то, Притаилась война в уголке, В пожелтевшем от времени фото.  С фотографий с улыбкой глядят, Те, кто жизни своей не щадил, В тех далёких жестоких боях, От фашистов страну защитил.  Не померкнет их слава в сердцах. Укрепляется память с годами, У народа жить будет в веках, Тот, кто бился жестоко с врагами. </vt:lpstr>
      <vt:lpstr>Презентация PowerPoint</vt:lpstr>
      <vt:lpstr>Презентация PowerPoint</vt:lpstr>
      <vt:lpstr>Презентация PowerPoint</vt:lpstr>
      <vt:lpstr>Презентация PowerPoint</vt:lpstr>
      <vt:lpstr>Николай Иванович с женой</vt:lpstr>
      <vt:lpstr>Награды </vt:lpstr>
      <vt:lpstr>Презентация PowerPoint</vt:lpstr>
      <vt:lpstr>Презентация PowerPoint</vt:lpstr>
      <vt:lpstr>Умер Николай Иванович 18 октября 1982 г. (60 лет) </vt:lpstr>
      <vt:lpstr>Презентация PowerPoint</vt:lpstr>
      <vt:lpstr>Материал собрали и приготовили: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009</cp:lastModifiedBy>
  <cp:revision>43</cp:revision>
  <dcterms:created xsi:type="dcterms:W3CDTF">2010-03-16T06:22:39Z</dcterms:created>
  <dcterms:modified xsi:type="dcterms:W3CDTF">2017-09-18T19:24:20Z</dcterms:modified>
</cp:coreProperties>
</file>